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notesMasterIdLst>
    <p:notesMasterId r:id="rId36"/>
  </p:notesMasterIdLst>
  <p:sldIdLst>
    <p:sldId id="256" r:id="rId2"/>
    <p:sldId id="283" r:id="rId3"/>
    <p:sldId id="284" r:id="rId4"/>
    <p:sldId id="258" r:id="rId5"/>
    <p:sldId id="327" r:id="rId6"/>
    <p:sldId id="328" r:id="rId7"/>
    <p:sldId id="335" r:id="rId8"/>
    <p:sldId id="329" r:id="rId9"/>
    <p:sldId id="334" r:id="rId10"/>
    <p:sldId id="279" r:id="rId11"/>
    <p:sldId id="282" r:id="rId12"/>
    <p:sldId id="331" r:id="rId13"/>
    <p:sldId id="291" r:id="rId14"/>
    <p:sldId id="338" r:id="rId15"/>
    <p:sldId id="339" r:id="rId16"/>
    <p:sldId id="340" r:id="rId17"/>
    <p:sldId id="294" r:id="rId18"/>
    <p:sldId id="302" r:id="rId19"/>
    <p:sldId id="326" r:id="rId20"/>
    <p:sldId id="336" r:id="rId21"/>
    <p:sldId id="337" r:id="rId22"/>
    <p:sldId id="271" r:id="rId23"/>
    <p:sldId id="268" r:id="rId24"/>
    <p:sldId id="306" r:id="rId25"/>
    <p:sldId id="305" r:id="rId26"/>
    <p:sldId id="309" r:id="rId27"/>
    <p:sldId id="303" r:id="rId28"/>
    <p:sldId id="296" r:id="rId29"/>
    <p:sldId id="298" r:id="rId30"/>
    <p:sldId id="316" r:id="rId31"/>
    <p:sldId id="317" r:id="rId32"/>
    <p:sldId id="318" r:id="rId33"/>
    <p:sldId id="321" r:id="rId34"/>
    <p:sldId id="322" r:id="rId35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392"/>
    <a:srgbClr val="CC3300"/>
    <a:srgbClr val="5B9BD5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43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35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9136243D-7270-4CC4-B80D-4FBB8A0596E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990A260-FD9D-4BD8-8EFA-BDF7EF53835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D7B6F67-24A8-4636-B114-9945C248D734}" type="datetimeFigureOut">
              <a:rPr lang="ru-RU"/>
              <a:pPr>
                <a:defRPr/>
              </a:pPr>
              <a:t>25.05.2020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4752E047-8D88-4A11-A1D9-1002278821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318AC5E6-30BC-43D4-B793-8E5502BDE1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64DE040-008C-4142-81D1-93C07F7797C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436C3-BB85-4BDD-8691-B02FE7F4B7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0E7A51E-5585-496C-807E-5DE07FFFAF1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>
            <a:extLst>
              <a:ext uri="{FF2B5EF4-FFF2-40B4-BE49-F238E27FC236}">
                <a16:creationId xmlns:a16="http://schemas.microsoft.com/office/drawing/2014/main" id="{0B6E7BE8-D1B2-48DF-9219-3AF88BF636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1AD802A0-62EC-4AF2-A028-C558BDCA54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>
            <a:extLst>
              <a:ext uri="{FF2B5EF4-FFF2-40B4-BE49-F238E27FC236}">
                <a16:creationId xmlns:a16="http://schemas.microsoft.com/office/drawing/2014/main" id="{B1AD6A83-027F-44AE-A559-D7ECA7C445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C353B1EE-C874-4D11-AD2E-6AA96883D078}" type="slidenum">
              <a:rPr lang="ru-RU" altLang="ru-RU"/>
              <a:pPr/>
              <a:t>14</a:t>
            </a:fld>
            <a:endParaRPr lang="ru-RU" altLang="ru-RU"/>
          </a:p>
        </p:txBody>
      </p:sp>
      <p:sp>
        <p:nvSpPr>
          <p:cNvPr id="19459" name="Rectangle 1">
            <a:extLst>
              <a:ext uri="{FF2B5EF4-FFF2-40B4-BE49-F238E27FC236}">
                <a16:creationId xmlns:a16="http://schemas.microsoft.com/office/drawing/2014/main" id="{8BD11FEF-D58F-48C6-A50C-933A2579E58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60" name="Rectangle 2">
            <a:extLst>
              <a:ext uri="{FF2B5EF4-FFF2-40B4-BE49-F238E27FC236}">
                <a16:creationId xmlns:a16="http://schemas.microsoft.com/office/drawing/2014/main" id="{E8194CE1-3846-4690-987C-71629CF53F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>
            <a:extLst>
              <a:ext uri="{FF2B5EF4-FFF2-40B4-BE49-F238E27FC236}">
                <a16:creationId xmlns:a16="http://schemas.microsoft.com/office/drawing/2014/main" id="{B1AD6A83-027F-44AE-A559-D7ECA7C445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C353B1EE-C874-4D11-AD2E-6AA96883D078}" type="slidenum">
              <a:rPr lang="ru-RU" altLang="ru-RU"/>
              <a:pPr/>
              <a:t>15</a:t>
            </a:fld>
            <a:endParaRPr lang="ru-RU" altLang="ru-RU"/>
          </a:p>
        </p:txBody>
      </p:sp>
      <p:sp>
        <p:nvSpPr>
          <p:cNvPr id="19459" name="Rectangle 1">
            <a:extLst>
              <a:ext uri="{FF2B5EF4-FFF2-40B4-BE49-F238E27FC236}">
                <a16:creationId xmlns:a16="http://schemas.microsoft.com/office/drawing/2014/main" id="{8BD11FEF-D58F-48C6-A50C-933A2579E58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60" name="Rectangle 2">
            <a:extLst>
              <a:ext uri="{FF2B5EF4-FFF2-40B4-BE49-F238E27FC236}">
                <a16:creationId xmlns:a16="http://schemas.microsoft.com/office/drawing/2014/main" id="{E8194CE1-3846-4690-987C-71629CF53F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965496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>
            <a:extLst>
              <a:ext uri="{FF2B5EF4-FFF2-40B4-BE49-F238E27FC236}">
                <a16:creationId xmlns:a16="http://schemas.microsoft.com/office/drawing/2014/main" id="{B1AD6A83-027F-44AE-A559-D7ECA7C445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C353B1EE-C874-4D11-AD2E-6AA96883D078}" type="slidenum">
              <a:rPr lang="ru-RU" altLang="ru-RU"/>
              <a:pPr/>
              <a:t>16</a:t>
            </a:fld>
            <a:endParaRPr lang="ru-RU" altLang="ru-RU"/>
          </a:p>
        </p:txBody>
      </p:sp>
      <p:sp>
        <p:nvSpPr>
          <p:cNvPr id="19459" name="Rectangle 1">
            <a:extLst>
              <a:ext uri="{FF2B5EF4-FFF2-40B4-BE49-F238E27FC236}">
                <a16:creationId xmlns:a16="http://schemas.microsoft.com/office/drawing/2014/main" id="{8BD11FEF-D58F-48C6-A50C-933A2579E58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60" name="Rectangle 2">
            <a:extLst>
              <a:ext uri="{FF2B5EF4-FFF2-40B4-BE49-F238E27FC236}">
                <a16:creationId xmlns:a16="http://schemas.microsoft.com/office/drawing/2014/main" id="{E8194CE1-3846-4690-987C-71629CF53F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415145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AEF4A5A8-9F6D-4A8F-94EE-0AD203C534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80262298-0FCF-444B-B7B0-77597C4E8A90}" type="slidenum">
              <a:rPr lang="ru-RU" altLang="ru-RU"/>
              <a:pPr/>
              <a:t>28</a:t>
            </a:fld>
            <a:endParaRPr lang="ru-RU" altLang="ru-RU"/>
          </a:p>
        </p:txBody>
      </p:sp>
      <p:sp>
        <p:nvSpPr>
          <p:cNvPr id="45059" name="Rectangle 1">
            <a:extLst>
              <a:ext uri="{FF2B5EF4-FFF2-40B4-BE49-F238E27FC236}">
                <a16:creationId xmlns:a16="http://schemas.microsoft.com/office/drawing/2014/main" id="{B4EE0634-5744-4293-9D2E-91B5B01380E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60" name="Rectangle 2">
            <a:extLst>
              <a:ext uri="{FF2B5EF4-FFF2-40B4-BE49-F238E27FC236}">
                <a16:creationId xmlns:a16="http://schemas.microsoft.com/office/drawing/2014/main" id="{CA830584-67FB-4D15-B319-6DDFB1B6FD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500BAD40-1A3A-4014-A425-21F96B44626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A167006-072C-48FE-85FC-851372FEE070}" type="slidenum">
              <a:rPr lang="ru-RU" altLang="ru-RU"/>
              <a:pPr/>
              <a:t>29</a:t>
            </a:fld>
            <a:endParaRPr lang="ru-RU" altLang="ru-RU"/>
          </a:p>
        </p:txBody>
      </p:sp>
      <p:sp>
        <p:nvSpPr>
          <p:cNvPr id="47107" name="Rectangle 1">
            <a:extLst>
              <a:ext uri="{FF2B5EF4-FFF2-40B4-BE49-F238E27FC236}">
                <a16:creationId xmlns:a16="http://schemas.microsoft.com/office/drawing/2014/main" id="{52BD17ED-B8B0-4386-99C1-58855796302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8" name="Rectangle 2">
            <a:extLst>
              <a:ext uri="{FF2B5EF4-FFF2-40B4-BE49-F238E27FC236}">
                <a16:creationId xmlns:a16="http://schemas.microsoft.com/office/drawing/2014/main" id="{C56E9CA0-C25C-4380-8A4F-692347E739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id="{84664380-A9B3-4361-8D92-E4A463ED843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A4014AFF-CFAA-4CBA-9584-C19683D8CE03}" type="slidenum">
              <a:rPr lang="ru-RU" altLang="ru-RU"/>
              <a:pPr/>
              <a:t>34</a:t>
            </a:fld>
            <a:endParaRPr lang="ru-RU" altLang="ru-RU"/>
          </a:p>
        </p:txBody>
      </p:sp>
      <p:sp>
        <p:nvSpPr>
          <p:cNvPr id="51203" name="Rectangle 1">
            <a:extLst>
              <a:ext uri="{FF2B5EF4-FFF2-40B4-BE49-F238E27FC236}">
                <a16:creationId xmlns:a16="http://schemas.microsoft.com/office/drawing/2014/main" id="{FAE3CDA2-BC8E-4C6D-A9C1-540826B2377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4" name="Rectangle 2">
            <a:extLst>
              <a:ext uri="{FF2B5EF4-FFF2-40B4-BE49-F238E27FC236}">
                <a16:creationId xmlns:a16="http://schemas.microsoft.com/office/drawing/2014/main" id="{CB0970D1-7685-4674-AE8C-86B6FF4890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D4AEFC-AA8F-40C6-9E78-F103A03F7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0914C-9BBC-4D75-B5B7-6BC1A5F66F9D}" type="datetimeFigureOut">
              <a:rPr lang="ru-RU"/>
              <a:pPr>
                <a:defRPr/>
              </a:pPr>
              <a:t>25.05.2020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B1B395-3541-475C-9376-1E0407BBA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9EA994-3ECE-46CD-864B-7AA7CCF3B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318778-D404-42D0-859F-7D22986DC9D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3712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DD0B88-AB30-4316-A87A-CC78F3D1D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5CC3D-05BD-41EB-8AAF-615F7394599A}" type="datetimeFigureOut">
              <a:rPr lang="ru-RU"/>
              <a:pPr>
                <a:defRPr/>
              </a:pPr>
              <a:t>25.05.2020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B718EF-7648-4A17-B31A-D2C934717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97ED9A-948D-4D86-BBCF-508BCCFD6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F912E3-2B5E-427C-BF0A-2D39B95590B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22001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035ACA-C858-442E-8415-167C65264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AB89C-50D8-45E2-93FA-FB36B26F6A1C}" type="datetimeFigureOut">
              <a:rPr lang="ru-RU"/>
              <a:pPr>
                <a:defRPr/>
              </a:pPr>
              <a:t>25.05.2020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5363E-D0A4-427D-9A7D-A95837BCA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AA7BB-4FA9-4F91-9BCC-864A04DB3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53519-AE76-4E84-A82B-78C17E9BD1B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8835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6796A7F-B625-4DB2-8A9B-D4B534E3F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CD2FE-4233-4138-B72B-F5F463DBBAFB}" type="datetimeFigureOut">
              <a:rPr lang="ru-RU"/>
              <a:pPr>
                <a:defRPr/>
              </a:pPr>
              <a:t>25.05.2020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00EF072-9064-4084-BE14-5F65AC50D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A9400B4-2C69-4285-94B9-0CC7A6CA8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D285D-A63C-4070-ABDD-13DB867BCEE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35303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A97977D-882A-4B6E-8250-75BD70F20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92756-14DD-4746-952D-6AB6B2612FBE}" type="datetimeFigureOut">
              <a:rPr lang="ru-RU"/>
              <a:pPr>
                <a:defRPr/>
              </a:pPr>
              <a:t>25.05.2020</a:t>
            </a:fld>
            <a:endParaRPr lang="ru-RU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46F6071-07EA-45EA-8A8C-5B3677279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6052AF6-C187-4DE0-8092-8B33300D1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9ACF31-F216-40CF-9136-BC09FF56BFF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23713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7EB6F20-65BB-428F-9F5A-65C2C4D88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B4A5D-1443-4385-9016-70A569A61194}" type="datetimeFigureOut">
              <a:rPr lang="ru-RU"/>
              <a:pPr>
                <a:defRPr/>
              </a:pPr>
              <a:t>25.05.2020</a:t>
            </a:fld>
            <a:endParaRPr lang="ru-RU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9A54E40-3BC7-43B0-9511-6356877B0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F3C0583-39ED-408F-A95A-F723D7E5B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85344F-47C9-423F-BBA5-A5C6D555E39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78509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F6627D3-F481-42D9-A2DA-F5E9E4679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BE87C-62B5-47B7-AFB8-52C811022735}" type="datetimeFigureOut">
              <a:rPr lang="ru-RU"/>
              <a:pPr>
                <a:defRPr/>
              </a:pPr>
              <a:t>25.05.2020</a:t>
            </a:fld>
            <a:endParaRPr lang="ru-RU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244F3AB-6EDF-4A9D-9054-2C1E57A5B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3F7C7E9-BA3F-4F66-BBBC-8BF2A3C16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98607C-2FDB-4B19-9E72-F504CB5B4B2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06857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7BE8BF7-D1C2-4CE8-9A7B-67C17C0EB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7260E-2C34-4D34-AD42-DA05A9D57C19}" type="datetimeFigureOut">
              <a:rPr lang="ru-RU"/>
              <a:pPr>
                <a:defRPr/>
              </a:pPr>
              <a:t>25.05.2020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D24105C-D0C9-4495-B5D1-4E35688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DE50738-E593-4079-8E8F-FC2F9A638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377871-7B59-4D9C-B6DC-E65DE8C2312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7934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7047840-CB26-4B2C-933C-DA1DF700B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2F768-8CA6-434E-977D-2F6B764F23B9}" type="datetimeFigureOut">
              <a:rPr lang="ru-RU"/>
              <a:pPr>
                <a:defRPr/>
              </a:pPr>
              <a:t>25.05.2020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45BA186-F3B4-48FD-89E6-93E43EE98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6717F8D-F043-4B12-9756-30A4D29F2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9BAB22-8DFF-48A9-B4EF-E43D65A72B3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64992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AA8DB-1042-4CD8-8FB4-E45B988B5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FDFF6-51D0-4A07-8BD7-D1CA08E6A875}" type="datetimeFigureOut">
              <a:rPr lang="ru-RU"/>
              <a:pPr>
                <a:defRPr/>
              </a:pPr>
              <a:t>25.05.2020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51F5C6-405D-4AB4-9FCB-1C1E3A91D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99FD93-1040-489E-B6C2-DE6249B4B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E3B54B-E26F-4ED9-B916-B6DFDD1F8CA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4678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85C38F-FFDE-46F2-9106-9FFFFB3B5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5767F-F69D-4C59-8D9B-26D9B6CFBA10}" type="datetimeFigureOut">
              <a:rPr lang="ru-RU"/>
              <a:pPr>
                <a:defRPr/>
              </a:pPr>
              <a:t>25.05.2020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89184D-AFF5-45A0-A0D7-5B4BF2509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5487D-AC7A-473B-ADB1-3D7F209CD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2915AA-343E-41D7-8778-29D67771348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18962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ABB571A-5EA0-4AEE-8DC1-84544BDDA44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84193FF-3828-4E2F-BC37-B3FCB7D965A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A7E22F-2333-469E-B71C-FEAB2E45B6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864CDA1-D419-43C2-A140-742381DDA99C}" type="datetimeFigureOut">
              <a:rPr lang="ru-RU"/>
              <a:pPr>
                <a:defRPr/>
              </a:pPr>
              <a:t>25.05.2020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46E78C-EE39-407B-B736-CD774F39A5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AA9DD4-D867-4535-97C9-802307E8B2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56E1F1E9-7B68-4735-A986-72D965985C9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id="{6F255751-0BC5-40F1-9F0E-AE039FE2B6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91888" y="746621"/>
            <a:ext cx="9802813" cy="2509182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b="1" dirty="0">
                <a:solidFill>
                  <a:srgbClr val="008000"/>
                </a:solidFill>
                <a:latin typeface="+mn-lt"/>
              </a:rPr>
              <a:t>Внеурочная деятельность </a:t>
            </a:r>
            <a:br>
              <a:rPr lang="en-US" altLang="ru-RU" b="1" dirty="0">
                <a:solidFill>
                  <a:srgbClr val="008000"/>
                </a:solidFill>
                <a:latin typeface="+mn-lt"/>
              </a:rPr>
            </a:br>
            <a:r>
              <a:rPr lang="ru-RU" altLang="ru-RU" b="1" dirty="0">
                <a:solidFill>
                  <a:srgbClr val="008000"/>
                </a:solidFill>
                <a:latin typeface="+mn-lt"/>
              </a:rPr>
              <a:t>ФГОС НОО, ООО, СОО</a:t>
            </a:r>
            <a:br>
              <a:rPr lang="ru-RU" altLang="ru-RU" b="1" dirty="0">
                <a:solidFill>
                  <a:srgbClr val="008000"/>
                </a:solidFill>
                <a:latin typeface="+mn-lt"/>
              </a:rPr>
            </a:br>
            <a:r>
              <a:rPr lang="ru-RU" altLang="ru-RU" b="1" dirty="0">
                <a:solidFill>
                  <a:srgbClr val="008000"/>
                </a:solidFill>
                <a:latin typeface="+mn-lt"/>
              </a:rPr>
              <a:t>Самообследование</a:t>
            </a:r>
            <a:endParaRPr lang="ru-RU" altLang="ru-RU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2051" name="Подзаголовок 3">
            <a:extLst>
              <a:ext uri="{FF2B5EF4-FFF2-40B4-BE49-F238E27FC236}">
                <a16:creationId xmlns:a16="http://schemas.microsoft.com/office/drawing/2014/main" id="{C7CCEDD6-E38D-4FEA-91FD-DED3DC2AFF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21294" y="3716439"/>
            <a:ext cx="9144000" cy="2273300"/>
          </a:xfrm>
        </p:spPr>
        <p:txBody>
          <a:bodyPr/>
          <a:lstStyle/>
          <a:p>
            <a:pPr eaLnBrk="1" hangingPunct="1"/>
            <a:r>
              <a:rPr lang="ru-RU" altLang="ru-RU" sz="4800" b="1" dirty="0">
                <a:solidFill>
                  <a:srgbClr val="CC3300"/>
                </a:solidFill>
              </a:rPr>
              <a:t>ГБОУ СОШ №4 Кусто</a:t>
            </a:r>
          </a:p>
          <a:p>
            <a:pPr eaLnBrk="1" hangingPunct="1"/>
            <a:endParaRPr lang="ru-RU" altLang="ru-RU" sz="4800" b="1" dirty="0">
              <a:solidFill>
                <a:srgbClr val="CC3300"/>
              </a:solidFill>
            </a:endParaRPr>
          </a:p>
          <a:p>
            <a:pPr eaLnBrk="1" hangingPunct="1"/>
            <a:r>
              <a:rPr lang="ru-RU" altLang="ru-RU" sz="4800" b="1" dirty="0">
                <a:solidFill>
                  <a:srgbClr val="CC3300"/>
                </a:solidFill>
              </a:rPr>
              <a:t>2019 год</a:t>
            </a:r>
          </a:p>
          <a:p>
            <a:pPr eaLnBrk="1" hangingPunct="1"/>
            <a:endParaRPr lang="ru-RU" altLang="ru-RU" sz="4800" dirty="0">
              <a:solidFill>
                <a:srgbClr val="CC33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2651D0-891F-432D-B71D-084431CC3B46}"/>
              </a:ext>
            </a:extLst>
          </p:cNvPr>
          <p:cNvSpPr txBox="1"/>
          <p:nvPr/>
        </p:nvSpPr>
        <p:spPr>
          <a:xfrm>
            <a:off x="7386755" y="6581001"/>
            <a:ext cx="49037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005392"/>
                </a:solidFill>
              </a:rPr>
              <a:t>Составлено методистом по внеурочной деятельности Афанасьевой А.А.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Объект 2">
            <a:extLst>
              <a:ext uri="{FF2B5EF4-FFF2-40B4-BE49-F238E27FC236}">
                <a16:creationId xmlns:a16="http://schemas.microsoft.com/office/drawing/2014/main" id="{5D303409-61F0-470C-8D35-2AFD43CB1C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0400" y="552450"/>
            <a:ext cx="9144000" cy="1333500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4000" b="1">
                <a:solidFill>
                  <a:srgbClr val="008000"/>
                </a:solidFill>
              </a:rPr>
              <a:t>В соответствии с ФГО</a:t>
            </a:r>
            <a:r>
              <a:rPr lang="en-US" altLang="ru-RU" sz="4000" b="1">
                <a:solidFill>
                  <a:srgbClr val="008000"/>
                </a:solidFill>
              </a:rPr>
              <a:t>C-II</a:t>
            </a:r>
            <a:r>
              <a:rPr lang="ru-RU" altLang="ru-RU" sz="4000" b="1">
                <a:solidFill>
                  <a:srgbClr val="008000"/>
                </a:solidFill>
              </a:rPr>
              <a:t> 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4000" b="1">
                <a:solidFill>
                  <a:srgbClr val="008000"/>
                </a:solidFill>
              </a:rPr>
              <a:t>основная образовательная программа</a:t>
            </a:r>
          </a:p>
        </p:txBody>
      </p:sp>
      <p:sp>
        <p:nvSpPr>
          <p:cNvPr id="3075" name="TextBox 3">
            <a:extLst>
              <a:ext uri="{FF2B5EF4-FFF2-40B4-BE49-F238E27FC236}">
                <a16:creationId xmlns:a16="http://schemas.microsoft.com/office/drawing/2014/main" id="{F0B6E8A0-DEA3-4C8A-99A4-E69EFCD0DA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2708275"/>
            <a:ext cx="16510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C3300"/>
                </a:solidFill>
              </a:rPr>
              <a:t>уроки</a:t>
            </a:r>
          </a:p>
        </p:txBody>
      </p:sp>
      <p:sp>
        <p:nvSpPr>
          <p:cNvPr id="3076" name="TextBox 4">
            <a:extLst>
              <a:ext uri="{FF2B5EF4-FFF2-40B4-BE49-F238E27FC236}">
                <a16:creationId xmlns:a16="http://schemas.microsoft.com/office/drawing/2014/main" id="{2F50BA98-BE4F-4664-BE58-E35F17482E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9413" y="2708275"/>
            <a:ext cx="6494462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C3300"/>
                </a:solidFill>
              </a:rPr>
              <a:t>внеурочная деятельность</a:t>
            </a:r>
          </a:p>
        </p:txBody>
      </p: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D340F1C4-223B-43C7-A8BB-8239E37CF2CE}"/>
              </a:ext>
            </a:extLst>
          </p:cNvPr>
          <p:cNvCxnSpPr/>
          <p:nvPr/>
        </p:nvCxnSpPr>
        <p:spPr>
          <a:xfrm flipH="1">
            <a:off x="3643313" y="2054225"/>
            <a:ext cx="1603375" cy="847725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AF184699-8DA6-4EA8-9341-5433D76CBC63}"/>
              </a:ext>
            </a:extLst>
          </p:cNvPr>
          <p:cNvCxnSpPr/>
          <p:nvPr/>
        </p:nvCxnSpPr>
        <p:spPr>
          <a:xfrm>
            <a:off x="6240463" y="2054225"/>
            <a:ext cx="709612" cy="904875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079" name="TextBox 10">
            <a:extLst>
              <a:ext uri="{FF2B5EF4-FFF2-40B4-BE49-F238E27FC236}">
                <a16:creationId xmlns:a16="http://schemas.microsoft.com/office/drawing/2014/main" id="{7B1FACBB-7819-4253-9FD9-CFF4227AD0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4130675"/>
            <a:ext cx="9082087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4400" b="1">
                <a:solidFill>
                  <a:srgbClr val="005392"/>
                </a:solidFill>
              </a:rPr>
              <a:t>Другая ВНЕ УРОКА форма обучения</a:t>
            </a:r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30E90CCD-E10C-4604-A6D7-3391AFC999F4}"/>
              </a:ext>
            </a:extLst>
          </p:cNvPr>
          <p:cNvCxnSpPr/>
          <p:nvPr/>
        </p:nvCxnSpPr>
        <p:spPr>
          <a:xfrm>
            <a:off x="6950075" y="3449638"/>
            <a:ext cx="0" cy="627062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28A7DD7-4C3B-4CD8-8ABB-C05F3F9DC3F3}"/>
              </a:ext>
            </a:extLst>
          </p:cNvPr>
          <p:cNvSpPr/>
          <p:nvPr/>
        </p:nvSpPr>
        <p:spPr>
          <a:xfrm>
            <a:off x="3243263" y="5305425"/>
            <a:ext cx="8386762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altLang="ru-RU" sz="4000" b="1" dirty="0">
                <a:solidFill>
                  <a:schemeClr val="accent6">
                    <a:lumMod val="50000"/>
                  </a:schemeClr>
                </a:solidFill>
              </a:rPr>
              <a:t>Внеурочная деятельность </a:t>
            </a:r>
            <a:r>
              <a:rPr lang="ru-RU" altLang="ru-RU" sz="4000" dirty="0">
                <a:solidFill>
                  <a:schemeClr val="accent6">
                    <a:lumMod val="50000"/>
                  </a:schemeClr>
                </a:solidFill>
              </a:rPr>
              <a:t>– это </a:t>
            </a:r>
            <a:r>
              <a:rPr lang="ru-RU" altLang="ru-RU" sz="4000" u="sng" dirty="0">
                <a:solidFill>
                  <a:schemeClr val="accent6">
                    <a:lumMod val="50000"/>
                  </a:schemeClr>
                </a:solidFill>
              </a:rPr>
              <a:t>образовательная</a:t>
            </a:r>
            <a:r>
              <a:rPr lang="ru-RU" altLang="ru-RU" sz="4000" dirty="0">
                <a:solidFill>
                  <a:schemeClr val="accent6">
                    <a:lumMod val="50000"/>
                  </a:schemeClr>
                </a:solidFill>
              </a:rPr>
              <a:t> деятельность.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>
            <a:extLst>
              <a:ext uri="{FF2B5EF4-FFF2-40B4-BE49-F238E27FC236}">
                <a16:creationId xmlns:a16="http://schemas.microsoft.com/office/drawing/2014/main" id="{B9543A72-3E9E-4337-AAA7-A7A37BCBAF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9829" y="304489"/>
            <a:ext cx="9986654" cy="549275"/>
          </a:xfrm>
        </p:spPr>
        <p:txBody>
          <a:bodyPr/>
          <a:lstStyle/>
          <a:p>
            <a:r>
              <a:rPr lang="ru-RU" altLang="ru-RU" sz="3600" b="1" dirty="0">
                <a:solidFill>
                  <a:srgbClr val="008000"/>
                </a:solidFill>
                <a:latin typeface="Calibri" panose="020F0502020204030204" pitchFamily="34" charset="0"/>
              </a:rPr>
              <a:t>Внеурочная деятельность в ГБОУ СОШ №4 Кусто</a:t>
            </a:r>
          </a:p>
        </p:txBody>
      </p:sp>
      <p:sp>
        <p:nvSpPr>
          <p:cNvPr id="4099" name="TextBox 3">
            <a:extLst>
              <a:ext uri="{FF2B5EF4-FFF2-40B4-BE49-F238E27FC236}">
                <a16:creationId xmlns:a16="http://schemas.microsoft.com/office/drawing/2014/main" id="{DF97B58C-015C-42DC-9EE9-8969244803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1813" y="1400175"/>
            <a:ext cx="160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4000" b="1">
                <a:solidFill>
                  <a:srgbClr val="CC3300"/>
                </a:solidFill>
              </a:rPr>
              <a:t>школа</a:t>
            </a:r>
          </a:p>
        </p:txBody>
      </p:sp>
      <p:sp>
        <p:nvSpPr>
          <p:cNvPr id="4100" name="TextBox 4">
            <a:extLst>
              <a:ext uri="{FF2B5EF4-FFF2-40B4-BE49-F238E27FC236}">
                <a16:creationId xmlns:a16="http://schemas.microsoft.com/office/drawing/2014/main" id="{ADF90044-B1BD-40EC-B7D0-0DC8C3C7E2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19788" y="1404938"/>
            <a:ext cx="4673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4000" b="1">
                <a:solidFill>
                  <a:srgbClr val="CC3300"/>
                </a:solidFill>
              </a:rPr>
              <a:t>Родители и ученики</a:t>
            </a:r>
          </a:p>
        </p:txBody>
      </p:sp>
      <p:sp>
        <p:nvSpPr>
          <p:cNvPr id="4101" name="TextBox 5">
            <a:extLst>
              <a:ext uri="{FF2B5EF4-FFF2-40B4-BE49-F238E27FC236}">
                <a16:creationId xmlns:a16="http://schemas.microsoft.com/office/drawing/2014/main" id="{9E62E2A1-DFD7-4653-A628-087ED4D3F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2250" y="2193925"/>
            <a:ext cx="2228850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b="1" dirty="0">
                <a:solidFill>
                  <a:srgbClr val="008000"/>
                </a:solidFill>
              </a:rPr>
              <a:t>ПРЕДЛАГАЕТ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b="1" dirty="0">
                <a:solidFill>
                  <a:srgbClr val="008000"/>
                </a:solidFill>
              </a:rPr>
              <a:t>- актуальные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b="1" dirty="0">
                <a:solidFill>
                  <a:srgbClr val="008000"/>
                </a:solidFill>
              </a:rPr>
              <a:t>- интересные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b="1" dirty="0">
                <a:solidFill>
                  <a:srgbClr val="008000"/>
                </a:solidFill>
              </a:rPr>
              <a:t>- бесплатные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b="1" dirty="0">
                <a:solidFill>
                  <a:srgbClr val="008000"/>
                </a:solidFill>
              </a:rPr>
              <a:t>КУРСЫ</a:t>
            </a:r>
          </a:p>
        </p:txBody>
      </p:sp>
      <p:sp>
        <p:nvSpPr>
          <p:cNvPr id="4102" name="TextBox 6">
            <a:extLst>
              <a:ext uri="{FF2B5EF4-FFF2-40B4-BE49-F238E27FC236}">
                <a16:creationId xmlns:a16="http://schemas.microsoft.com/office/drawing/2014/main" id="{ED965EF2-513F-4FBE-B9CD-EDD819D5C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8438" y="2300288"/>
            <a:ext cx="5954712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008000"/>
                </a:solidFill>
              </a:rPr>
              <a:t>ВЫБИРАЮТ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008000"/>
                </a:solidFill>
              </a:rPr>
              <a:t>один или несколько курсов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008000"/>
                </a:solidFill>
              </a:rPr>
              <a:t>В зависимости от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008000"/>
                </a:solidFill>
              </a:rPr>
              <a:t>ОБРАЗОВАТЕЛЬНЫХ ПРЕДПОЧТЕНИЙ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b="1">
              <a:solidFill>
                <a:srgbClr val="008000"/>
              </a:solidFill>
            </a:endParaRPr>
          </a:p>
        </p:txBody>
      </p:sp>
      <p:sp>
        <p:nvSpPr>
          <p:cNvPr id="4103" name="TextBox 7">
            <a:extLst>
              <a:ext uri="{FF2B5EF4-FFF2-40B4-BE49-F238E27FC236}">
                <a16:creationId xmlns:a16="http://schemas.microsoft.com/office/drawing/2014/main" id="{81633EE2-5236-4F7E-85C7-59C22A3EA1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7188" y="4440238"/>
            <a:ext cx="58674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3200" b="1">
                <a:solidFill>
                  <a:srgbClr val="005392"/>
                </a:solidFill>
              </a:rPr>
              <a:t>Дополнительные часы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3200" b="1">
                <a:solidFill>
                  <a:srgbClr val="005392"/>
                </a:solidFill>
              </a:rPr>
              <a:t>Малые группы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3200" b="1">
                <a:solidFill>
                  <a:srgbClr val="005392"/>
                </a:solidFill>
              </a:rPr>
              <a:t>Нестандартные формы занятий</a:t>
            </a:r>
          </a:p>
        </p:txBody>
      </p:sp>
      <p:sp>
        <p:nvSpPr>
          <p:cNvPr id="4104" name="TextBox 8">
            <a:extLst>
              <a:ext uri="{FF2B5EF4-FFF2-40B4-BE49-F238E27FC236}">
                <a16:creationId xmlns:a16="http://schemas.microsoft.com/office/drawing/2014/main" id="{1F10C6E8-F55A-47C0-979B-6EC052EE20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75725" y="4587875"/>
            <a:ext cx="32861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CC3300"/>
                </a:solidFill>
              </a:rPr>
              <a:t>ДОСТИЖЕНИЕ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CC3300"/>
                </a:solidFill>
              </a:rPr>
              <a:t>ОБРАЗОВАТЕЛЬНЫХ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CC3300"/>
                </a:solidFill>
              </a:rPr>
              <a:t>ЦЕЛЕЙ</a:t>
            </a:r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C6A7CB10-06A5-4ED7-84AC-D5A577CBEDDC}"/>
              </a:ext>
            </a:extLst>
          </p:cNvPr>
          <p:cNvCxnSpPr/>
          <p:nvPr/>
        </p:nvCxnSpPr>
        <p:spPr>
          <a:xfrm flipH="1">
            <a:off x="4064000" y="954088"/>
            <a:ext cx="2076450" cy="576262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id="{2744F9C7-4037-45BB-9DAF-E5E2E65426D5}"/>
              </a:ext>
            </a:extLst>
          </p:cNvPr>
          <p:cNvCxnSpPr/>
          <p:nvPr/>
        </p:nvCxnSpPr>
        <p:spPr>
          <a:xfrm>
            <a:off x="7378700" y="957263"/>
            <a:ext cx="2582863" cy="573087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Стрелка вправо 15">
            <a:extLst>
              <a:ext uri="{FF2B5EF4-FFF2-40B4-BE49-F238E27FC236}">
                <a16:creationId xmlns:a16="http://schemas.microsoft.com/office/drawing/2014/main" id="{F2520094-DEDE-49C2-82AD-84FECFB9EB4B}"/>
              </a:ext>
            </a:extLst>
          </p:cNvPr>
          <p:cNvSpPr/>
          <p:nvPr/>
        </p:nvSpPr>
        <p:spPr>
          <a:xfrm>
            <a:off x="7308850" y="5008563"/>
            <a:ext cx="1666875" cy="43338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E363E2F-7EC0-4D2C-9E37-BDCAE3B2F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1538" y="255588"/>
            <a:ext cx="9975850" cy="5467350"/>
          </a:xfrm>
        </p:spPr>
        <p:txBody>
          <a:bodyPr rtlCol="0">
            <a:normAutofit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>
                <a:solidFill>
                  <a:srgbClr val="005392"/>
                </a:solidFill>
              </a:rPr>
              <a:t>Курсы внеурочной деятельности могут быть линейными и нелинейными.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>
                <a:solidFill>
                  <a:srgbClr val="008000"/>
                </a:solidFill>
              </a:rPr>
              <a:t>Линейная: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ru-RU" dirty="0">
                <a:solidFill>
                  <a:srgbClr val="005392"/>
                </a:solidFill>
              </a:rPr>
              <a:t>Уроки </a:t>
            </a:r>
            <a:r>
              <a:rPr lang="ru-RU" dirty="0">
                <a:solidFill>
                  <a:srgbClr val="005392"/>
                </a:solidFill>
                <a:sym typeface="Wingdings" panose="05000000000000000000" pitchFamily="2" charset="2"/>
              </a:rPr>
              <a:t> перерыв на обед и отдых </a:t>
            </a:r>
            <a:r>
              <a:rPr lang="en-US" dirty="0">
                <a:solidFill>
                  <a:srgbClr val="005392"/>
                </a:solidFill>
                <a:sym typeface="Wingdings" panose="05000000000000000000" pitchFamily="2" charset="2"/>
              </a:rPr>
              <a:t> </a:t>
            </a:r>
            <a:r>
              <a:rPr lang="ru-RU" dirty="0">
                <a:solidFill>
                  <a:srgbClr val="005392"/>
                </a:solidFill>
                <a:sym typeface="Wingdings" panose="05000000000000000000" pitchFamily="2" charset="2"/>
              </a:rPr>
              <a:t>внеурочная деятельность</a:t>
            </a:r>
            <a:endParaRPr lang="en-US" dirty="0">
              <a:solidFill>
                <a:srgbClr val="005392"/>
              </a:solidFill>
              <a:sym typeface="Wingdings" panose="05000000000000000000" pitchFamily="2" charset="2"/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endParaRPr lang="ru-RU" dirty="0">
              <a:solidFill>
                <a:srgbClr val="005392"/>
              </a:solidFill>
              <a:sym typeface="Wingdings" panose="05000000000000000000" pitchFamily="2" charset="2"/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ru-RU" dirty="0">
                <a:solidFill>
                  <a:srgbClr val="005392"/>
                </a:solidFill>
                <a:sym typeface="Wingdings" panose="05000000000000000000" pitchFamily="2" charset="2"/>
              </a:rPr>
              <a:t>Продолжительность занятий: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rgbClr val="005392"/>
                </a:solidFill>
                <a:sym typeface="Wingdings" panose="05000000000000000000" pitchFamily="2" charset="2"/>
              </a:rPr>
              <a:t>35 - 45 - 60 минут в начальной школе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rgbClr val="005392"/>
                </a:solidFill>
                <a:sym typeface="Wingdings" panose="05000000000000000000" pitchFamily="2" charset="2"/>
              </a:rPr>
              <a:t>45 - 60 - 90 минут в основной школе </a:t>
            </a:r>
            <a:br>
              <a:rPr lang="en-US" dirty="0">
                <a:solidFill>
                  <a:srgbClr val="005392"/>
                </a:solidFill>
                <a:sym typeface="Wingdings" panose="05000000000000000000" pitchFamily="2" charset="2"/>
              </a:rPr>
            </a:br>
            <a:endParaRPr lang="ru-RU" dirty="0">
              <a:sym typeface="Wingdings" panose="05000000000000000000" pitchFamily="2" charset="2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>
                <a:solidFill>
                  <a:srgbClr val="008000"/>
                </a:solidFill>
                <a:sym typeface="Wingdings" panose="05000000000000000000" pitchFamily="2" charset="2"/>
              </a:rPr>
              <a:t>Нелинейная: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>
                <a:solidFill>
                  <a:srgbClr val="005392"/>
                </a:solidFill>
                <a:sym typeface="Wingdings" panose="05000000000000000000" pitchFamily="2" charset="2"/>
              </a:rPr>
              <a:t>Мероприятия по отдельному расписанию.</a:t>
            </a:r>
            <a:endParaRPr lang="ru-RU" dirty="0">
              <a:solidFill>
                <a:srgbClr val="00539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CA4EBE-1E73-4FA2-9D43-C16D41828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5591" y="158008"/>
            <a:ext cx="9248163" cy="481347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8000"/>
                </a:solidFill>
              </a:rPr>
              <a:t>Январь – май 2019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57CA9F-AE9C-4BB8-AB94-E8948ACBB3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1214" y="707485"/>
            <a:ext cx="10065043" cy="481347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rgbClr val="CC3300"/>
                </a:solidFill>
              </a:rPr>
              <a:t>НАЧАЛЬНОЕ ОБЩЕЕ ОБРАЗОВАНИЕ</a:t>
            </a:r>
            <a:endParaRPr lang="ru-RU" dirty="0">
              <a:solidFill>
                <a:srgbClr val="CC3300"/>
              </a:solidFill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37702A8-51BC-410B-9049-9A4B08495C46}"/>
              </a:ext>
            </a:extLst>
          </p:cNvPr>
          <p:cNvSpPr/>
          <p:nvPr/>
        </p:nvSpPr>
        <p:spPr>
          <a:xfrm>
            <a:off x="1777766" y="1265875"/>
            <a:ext cx="10218491" cy="4327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1. Общеинтеллектуальное направление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Линейный курс «Удивительный мир слов». 1-4 классы. 1 час 1 раз в неделю. Педагоги: Голубева И.А., Вихрова О.В., Акимова Л.А., Романовская Т.А., Романова Л.Б., Потехина Е.М., Антипова И.С., Рудакова В.Е., Рогозина К.В., Пономаренко И.М., Гусева Н.Е.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Линейный курс «К 5 шаг за шагом». 4А, Б класс. 1 час 1 раз в неделю. Педагоги: Пономаренко И.М., Гусева Н.Е.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Линейный курс «Занимательная математика». 3А, 3Б, 3В классы. 1 час 1 раз в неделю. Педагоги: Антипова И.С., Рудакова В.Е., Рогозина К.В.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Линейный курс «Олимпиадная математика». 1 класс (2 группы), 2, 3 классы. 1 час 1 раз в неделю. Педагог: Афанасьева А.А.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Линейный курс «В мире книг». 2Б, 2В классы. 1 час 1 раз в неделю. Педагоги: Романова Л.Б., Потехина Е.М.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Линейный курс «Говорим и поём по-французски». 3, 4 классы (по 3 группы в каждом классе). 1 час 1 раз в неделю. Педагоги: Шидловская А.В., Копылова В.И., Бородатова О.Н., Куликова Е.Б., Маркова Е.В., Лаврищева В.В, Новикова Т.Д, Полиенко Н.Н.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Линейный курс «Волшебный мир оригами». 2А класс. 1 час 1 раз в неделю. Педагог: Романовская Т.А.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Линейный курс «Алгоритмика». 2-3 классы. 1 час 1 раз в неделю. Педагог: </a:t>
            </a:r>
            <a:r>
              <a:rPr lang="ru-RU" sz="1200" dirty="0" err="1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Жибинова</a:t>
            </a:r>
            <a:r>
              <a:rPr lang="ru-RU" sz="1200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В.А.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b="1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Общекультурное направление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Линейный курс «История и культура Санкт-Петербурга». 1А, 1Б, 1В; 2А, 3А, 3Б, 4А, 4Б классы. 1 час 1 раз в неделю. Педагоги: Тафтунова Т.А., Романовская Т.А., Антипова И.С., Рудакова В.Е., Пономаренко И.М., Гусева Н.Е.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Линейный курс «История и культура Санкт-Петербурга». 3Б класс. 2 часа 1 раз в 2 недели. Педагог: Рудакова В.Е.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b="1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Социальное направление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Нелинейный курс. «Проектно-исследовательская деятельность: мыслим, исследуем, творим.» 3В класс. 34 часа в год. Педагог: Рогозина К.В.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solidFill>
                  <a:srgbClr val="005392"/>
                </a:solidFill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Линейный курс «Я и мой мир». 1А, 1Б, 1В классы. 1 час 1 раз в неделю. Педагоги: Голубева И.А., Вихрова О.В., Акимова Л.А.</a:t>
            </a:r>
            <a:endParaRPr lang="ru-RU" sz="1100" dirty="0">
              <a:solidFill>
                <a:srgbClr val="005392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486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>
            <a:extLst>
              <a:ext uri="{FF2B5EF4-FFF2-40B4-BE49-F238E27FC236}">
                <a16:creationId xmlns:a16="http://schemas.microsoft.com/office/drawing/2014/main" id="{515CABD1-8841-4CC0-A460-64FD8CFC2A6F}"/>
              </a:ext>
            </a:extLst>
          </p:cNvPr>
          <p:cNvSpPr txBox="1">
            <a:spLocks/>
          </p:cNvSpPr>
          <p:nvPr/>
        </p:nvSpPr>
        <p:spPr>
          <a:xfrm>
            <a:off x="1914436" y="153812"/>
            <a:ext cx="10190878" cy="481347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b="1" dirty="0">
                <a:solidFill>
                  <a:srgbClr val="CC3300"/>
                </a:solidFill>
              </a:rPr>
              <a:t>ОСНОВНОЕ ОБЩЕЕ ОБРАЗОВАНИЕ</a:t>
            </a:r>
            <a:endParaRPr lang="ru-RU" dirty="0">
              <a:solidFill>
                <a:srgbClr val="CC3300"/>
              </a:solidFill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0FCF13DA-0710-4F0D-B5DC-B9D9F4A8705A}"/>
              </a:ext>
            </a:extLst>
          </p:cNvPr>
          <p:cNvGrpSpPr/>
          <p:nvPr/>
        </p:nvGrpSpPr>
        <p:grpSpPr>
          <a:xfrm>
            <a:off x="3930571" y="524312"/>
            <a:ext cx="7922868" cy="6333688"/>
            <a:chOff x="3930571" y="524312"/>
            <a:chExt cx="7922868" cy="6333688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4AC57BE8-164D-4CC1-84A3-0A057183EA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0571" y="524312"/>
              <a:ext cx="7922868" cy="6333688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E187BBD9-05C1-4980-B639-71CE3521F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6293" y="5736614"/>
              <a:ext cx="495369" cy="2000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23213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>
            <a:extLst>
              <a:ext uri="{FF2B5EF4-FFF2-40B4-BE49-F238E27FC236}">
                <a16:creationId xmlns:a16="http://schemas.microsoft.com/office/drawing/2014/main" id="{8CFBA297-CC7A-4134-8186-0EE3ED35B764}"/>
              </a:ext>
            </a:extLst>
          </p:cNvPr>
          <p:cNvSpPr txBox="1">
            <a:spLocks/>
          </p:cNvSpPr>
          <p:nvPr/>
        </p:nvSpPr>
        <p:spPr>
          <a:xfrm>
            <a:off x="1914436" y="153812"/>
            <a:ext cx="10190878" cy="481347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b="1" dirty="0">
                <a:solidFill>
                  <a:srgbClr val="CC3300"/>
                </a:solidFill>
              </a:rPr>
              <a:t>СРЕДНЕЕ ОБЩЕЕ ОБРАЗОВАНИЕ (в режиме апробации)</a:t>
            </a:r>
            <a:endParaRPr lang="ru-RU" dirty="0">
              <a:solidFill>
                <a:srgbClr val="CC33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4ECB23F-D4D5-47DB-8ED8-AB9BE82E7B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312" y="925550"/>
            <a:ext cx="9793067" cy="30103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9FBD9C-B0FB-434F-840B-2DFD0CB3A586}"/>
              </a:ext>
            </a:extLst>
          </p:cNvPr>
          <p:cNvSpPr txBox="1"/>
          <p:nvPr/>
        </p:nvSpPr>
        <p:spPr>
          <a:xfrm>
            <a:off x="2231312" y="4050093"/>
            <a:ext cx="100659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rgbClr val="CC3300"/>
                </a:solidFill>
              </a:rPr>
              <a:t>****************************************************************************</a:t>
            </a:r>
          </a:p>
          <a:p>
            <a:endParaRPr lang="ru-RU" sz="2000" dirty="0"/>
          </a:p>
          <a:p>
            <a:r>
              <a:rPr lang="ru-RU" sz="2500" dirty="0">
                <a:solidFill>
                  <a:srgbClr val="005392"/>
                </a:solidFill>
              </a:rPr>
              <a:t>Далее на слайдах выборочно представлены фотографии, отражающие различные аспекты внеурочной деятельности в школе №4 Кусто в период январь-май 2019 года. Это и обычные занятия, и участие в </a:t>
            </a:r>
          </a:p>
          <a:p>
            <a:r>
              <a:rPr lang="ru-RU" sz="2500" dirty="0">
                <a:solidFill>
                  <a:srgbClr val="005392"/>
                </a:solidFill>
              </a:rPr>
              <a:t>                         мероприятиях, и победы на олимпиадах и конкурсах.</a:t>
            </a:r>
          </a:p>
        </p:txBody>
      </p:sp>
    </p:spTree>
    <p:extLst>
      <p:ext uri="{BB962C8B-B14F-4D97-AF65-F5344CB8AC3E}">
        <p14:creationId xmlns:p14="http://schemas.microsoft.com/office/powerpoint/2010/main" val="24226945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>
            <a:extLst>
              <a:ext uri="{FF2B5EF4-FFF2-40B4-BE49-F238E27FC236}">
                <a16:creationId xmlns:a16="http://schemas.microsoft.com/office/drawing/2014/main" id="{4F500FDB-B633-44CA-812F-4C759908D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6450" y="0"/>
            <a:ext cx="9572625" cy="542925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altLang="ru-RU" sz="4000" b="1" dirty="0" err="1">
                <a:solidFill>
                  <a:srgbClr val="008000"/>
                </a:solidFill>
                <a:latin typeface="+mn-lt"/>
              </a:rPr>
              <a:t>Общеинтеллектуальное</a:t>
            </a:r>
            <a:r>
              <a:rPr lang="ru-RU" altLang="ru-RU" sz="4000" b="1" dirty="0">
                <a:solidFill>
                  <a:srgbClr val="008000"/>
                </a:solidFill>
                <a:latin typeface="+mn-lt"/>
              </a:rPr>
              <a:t> направление</a:t>
            </a:r>
          </a:p>
        </p:txBody>
      </p:sp>
      <p:sp>
        <p:nvSpPr>
          <p:cNvPr id="10243" name="Прямоугольник 3">
            <a:extLst>
              <a:ext uri="{FF2B5EF4-FFF2-40B4-BE49-F238E27FC236}">
                <a16:creationId xmlns:a16="http://schemas.microsoft.com/office/drawing/2014/main" id="{EB150B37-C5B4-4686-9AAA-DA4C134420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64311" y="611417"/>
            <a:ext cx="2982721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>
                <a:solidFill>
                  <a:srgbClr val="005392"/>
                </a:solidFill>
              </a:rPr>
              <a:t>Решение и разбор олимпиадных задач по математике, математические игры, участие в районных и городских математических олимпиадах и конкурсах.</a:t>
            </a:r>
          </a:p>
        </p:txBody>
      </p:sp>
      <p:sp>
        <p:nvSpPr>
          <p:cNvPr id="10244" name="Объект 2">
            <a:extLst>
              <a:ext uri="{FF2B5EF4-FFF2-40B4-BE49-F238E27FC236}">
                <a16:creationId xmlns:a16="http://schemas.microsoft.com/office/drawing/2014/main" id="{62664883-B370-4DBE-A07F-1AA132BB958F}"/>
              </a:ext>
            </a:extLst>
          </p:cNvPr>
          <p:cNvSpPr txBox="1">
            <a:spLocks/>
          </p:cNvSpPr>
          <p:nvPr/>
        </p:nvSpPr>
        <p:spPr bwMode="auto">
          <a:xfrm>
            <a:off x="1703660" y="724671"/>
            <a:ext cx="5583209" cy="145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Линейный курс «Олимпиадная математика»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Для 1-х, 2-х, 3-х классов отдельно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u="sng" dirty="0">
                <a:solidFill>
                  <a:srgbClr val="CC3300"/>
                </a:solidFill>
              </a:rPr>
              <a:t>35-45 минут, 1 раз в неделю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dirty="0">
                <a:solidFill>
                  <a:srgbClr val="CC3300"/>
                </a:solidFill>
              </a:rPr>
              <a:t>Учитель: Афанасьева Анастасия Александровна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FBBCF10-3E20-4557-9D8C-A8F71BA2B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150" y="2259607"/>
            <a:ext cx="3400533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68ADD3D-C43D-4EC6-A689-AA2FB7D75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093" y="542925"/>
            <a:ext cx="1194169" cy="1793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A23DF55-B5FA-43FE-9AC9-B95126B8BB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794" y="4676193"/>
            <a:ext cx="2862409" cy="1909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713070C-5B76-4266-A57F-DF2C56B72798}"/>
              </a:ext>
            </a:extLst>
          </p:cNvPr>
          <p:cNvSpPr/>
          <p:nvPr/>
        </p:nvSpPr>
        <p:spPr>
          <a:xfrm>
            <a:off x="6993255" y="2352523"/>
            <a:ext cx="5025006" cy="1404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ru-RU" sz="1500" dirty="0">
                <a:solidFill>
                  <a:srgbClr val="008000"/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Победители и призеры городской математической олимпиады: Аня Седунова 1 класс, Андрей Костиков 2 класс. </a:t>
            </a:r>
            <a:r>
              <a:rPr lang="ru-RU" sz="1500" dirty="0">
                <a:solidFill>
                  <a:srgbClr val="008000"/>
                </a:solidFill>
                <a:latin typeface="+mn-lt"/>
              </a:rPr>
              <a:t>Анна Седунова и Андрей Костиков не только ученики нашей школы, но и выпускники нашего детского сада «Калипсо».</a:t>
            </a:r>
            <a:endParaRPr lang="ru-RU" sz="1500" dirty="0">
              <a:solidFill>
                <a:srgbClr val="008000"/>
              </a:solidFill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4C762F2-CC3D-45C9-8A7A-1D84CD1CB0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862" y="3717500"/>
            <a:ext cx="2095792" cy="312463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C2A7833-F657-420B-A47E-85AEE32438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1521" y="3703211"/>
            <a:ext cx="2076740" cy="315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742930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9FB3685-EEE3-4122-B0E4-711085B21C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835" y="696286"/>
            <a:ext cx="4188656" cy="578840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8FB3922-E53D-4117-9293-0D2727B59E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125" y="3003259"/>
            <a:ext cx="4188656" cy="2933877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B470897-CC12-4266-9257-434DE537D954}"/>
              </a:ext>
            </a:extLst>
          </p:cNvPr>
          <p:cNvSpPr txBox="1">
            <a:spLocks/>
          </p:cNvSpPr>
          <p:nvPr/>
        </p:nvSpPr>
        <p:spPr bwMode="auto">
          <a:xfrm>
            <a:off x="2278063" y="0"/>
            <a:ext cx="874712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4000" b="1" dirty="0" err="1">
                <a:solidFill>
                  <a:srgbClr val="008000"/>
                </a:solidFill>
                <a:latin typeface="+mn-lt"/>
              </a:rPr>
              <a:t>Общеинтеллектуальное</a:t>
            </a:r>
            <a:r>
              <a:rPr lang="ru-RU" altLang="ru-RU" sz="4000" b="1" dirty="0">
                <a:solidFill>
                  <a:srgbClr val="008000"/>
                </a:solidFill>
                <a:latin typeface="+mn-lt"/>
              </a:rPr>
              <a:t> направление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AE930771-FBEE-4F0C-AAF7-FCB5153D548D}"/>
              </a:ext>
            </a:extLst>
          </p:cNvPr>
          <p:cNvSpPr txBox="1">
            <a:spLocks/>
          </p:cNvSpPr>
          <p:nvPr/>
        </p:nvSpPr>
        <p:spPr>
          <a:xfrm>
            <a:off x="2022281" y="542925"/>
            <a:ext cx="5425770" cy="2532040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Линейный курс 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«Говорим и поем по-французски»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Для 3-х и 4-х классов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2000" b="1" u="sng" dirty="0">
                <a:solidFill>
                  <a:srgbClr val="CC3300"/>
                </a:solidFill>
              </a:rPr>
              <a:t>1 час 1</a:t>
            </a:r>
            <a:r>
              <a:rPr lang="en-US" altLang="ru-RU" sz="2000" b="1" u="sng" dirty="0">
                <a:solidFill>
                  <a:srgbClr val="CC3300"/>
                </a:solidFill>
              </a:rPr>
              <a:t> </a:t>
            </a:r>
            <a:r>
              <a:rPr lang="ru-RU" altLang="ru-RU" sz="2000" b="1" u="sng" dirty="0">
                <a:solidFill>
                  <a:srgbClr val="CC3300"/>
                </a:solidFill>
              </a:rPr>
              <a:t>раз в неделю</a:t>
            </a:r>
          </a:p>
          <a:p>
            <a:pPr marL="0" indent="0" algn="ctr" eaLnBrk="1" hangingPunct="1">
              <a:buNone/>
            </a:pPr>
            <a:r>
              <a:rPr lang="ru-RU" altLang="ru-RU" sz="2000" dirty="0" err="1">
                <a:solidFill>
                  <a:srgbClr val="CC3300"/>
                </a:solidFill>
              </a:rPr>
              <a:t>Педагоги:Шидловская</a:t>
            </a:r>
            <a:r>
              <a:rPr lang="ru-RU" altLang="ru-RU" sz="2000" dirty="0">
                <a:solidFill>
                  <a:srgbClr val="CC3300"/>
                </a:solidFill>
              </a:rPr>
              <a:t> А.В., Копылова В.И., Бородатова О.Н., Куликова Е.Б., Маркова Е.В., Лаврищева В.В, Новикова Т.Д, Полиенко Н.Н.</a:t>
            </a:r>
          </a:p>
        </p:txBody>
      </p:sp>
    </p:spTree>
    <p:extLst>
      <p:ext uri="{BB962C8B-B14F-4D97-AF65-F5344CB8AC3E}">
        <p14:creationId xmlns:p14="http://schemas.microsoft.com/office/powerpoint/2010/main" val="3929166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Google Shape;63;p14">
            <a:extLst>
              <a:ext uri="{FF2B5EF4-FFF2-40B4-BE49-F238E27FC236}">
                <a16:creationId xmlns:a16="http://schemas.microsoft.com/office/drawing/2014/main" id="{1B3F5A9D-5167-4470-8B43-FBAD77C72E6B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52" y="390617"/>
            <a:ext cx="2973544" cy="1850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0" name="Заголовок 1">
            <a:extLst>
              <a:ext uri="{FF2B5EF4-FFF2-40B4-BE49-F238E27FC236}">
                <a16:creationId xmlns:a16="http://schemas.microsoft.com/office/drawing/2014/main" id="{99607906-9111-481A-AE0E-F1AC9E51E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0225" y="15875"/>
            <a:ext cx="9663113" cy="542925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altLang="ru-RU" sz="4000" b="1" dirty="0" err="1">
                <a:solidFill>
                  <a:srgbClr val="008000"/>
                </a:solidFill>
                <a:latin typeface="+mn-lt"/>
              </a:rPr>
              <a:t>Общеинтеллектуальное</a:t>
            </a:r>
            <a:r>
              <a:rPr lang="ru-RU" altLang="ru-RU" sz="4000" b="1" dirty="0">
                <a:solidFill>
                  <a:srgbClr val="008000"/>
                </a:solidFill>
                <a:latin typeface="+mn-lt"/>
              </a:rPr>
              <a:t> направление</a:t>
            </a:r>
          </a:p>
        </p:txBody>
      </p:sp>
      <p:sp>
        <p:nvSpPr>
          <p:cNvPr id="13315" name="Объект 2">
            <a:extLst>
              <a:ext uri="{FF2B5EF4-FFF2-40B4-BE49-F238E27FC236}">
                <a16:creationId xmlns:a16="http://schemas.microsoft.com/office/drawing/2014/main" id="{522CEF2C-8695-44D3-8A01-DB1DE66F8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2537" y="515799"/>
            <a:ext cx="10758487" cy="1557017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Линейный курс «Алгоритмика»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Для 2-х, 3-х и 4-х классов совместно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2000" b="1" u="sng" dirty="0">
                <a:solidFill>
                  <a:srgbClr val="CC3300"/>
                </a:solidFill>
              </a:rPr>
              <a:t>2 часа 1 раз в неделю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ru-RU" sz="2000" dirty="0">
                <a:solidFill>
                  <a:srgbClr val="CC3300"/>
                </a:solidFill>
              </a:rPr>
              <a:t>Педагог: </a:t>
            </a:r>
            <a:r>
              <a:rPr lang="ru-RU" altLang="ru-RU" sz="2000" dirty="0" err="1">
                <a:solidFill>
                  <a:srgbClr val="CC3300"/>
                </a:solidFill>
              </a:rPr>
              <a:t>Жибинова</a:t>
            </a:r>
            <a:r>
              <a:rPr lang="ru-RU" altLang="ru-RU" sz="2000" dirty="0">
                <a:solidFill>
                  <a:srgbClr val="CC3300"/>
                </a:solidFill>
              </a:rPr>
              <a:t> Вера Александровна</a:t>
            </a:r>
          </a:p>
        </p:txBody>
      </p:sp>
      <p:pic>
        <p:nvPicPr>
          <p:cNvPr id="13319" name="Google Shape;57;p13">
            <a:extLst>
              <a:ext uri="{FF2B5EF4-FFF2-40B4-BE49-F238E27FC236}">
                <a16:creationId xmlns:a16="http://schemas.microsoft.com/office/drawing/2014/main" id="{89135C6C-877C-495D-8E12-F684084A59D9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5456" y="838040"/>
            <a:ext cx="1631950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68AB724-B800-460C-8B8E-3E74BB7F95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393" y="2238209"/>
            <a:ext cx="3108560" cy="207791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9F9C9AF-6CAB-4039-AC03-985225323C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645" y="2238209"/>
            <a:ext cx="3108561" cy="206408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5822388-8406-4EE2-AC69-23D18D97B3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633" y="4481516"/>
            <a:ext cx="3345636" cy="224841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B985A4E-61FB-4076-8119-9BAC995B7A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3197" y="4481515"/>
            <a:ext cx="3310160" cy="2248411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>
            <a:extLst>
              <a:ext uri="{FF2B5EF4-FFF2-40B4-BE49-F238E27FC236}">
                <a16:creationId xmlns:a16="http://schemas.microsoft.com/office/drawing/2014/main" id="{4887ED12-548A-4B89-9376-5A7003E9D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2050" y="0"/>
            <a:ext cx="9175750" cy="542925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altLang="ru-RU" sz="4000" b="1" dirty="0" err="1">
                <a:solidFill>
                  <a:srgbClr val="008000"/>
                </a:solidFill>
                <a:latin typeface="+mn-lt"/>
              </a:rPr>
              <a:t>Общеинтеллектуальное</a:t>
            </a:r>
            <a:r>
              <a:rPr lang="ru-RU" altLang="ru-RU" sz="4000" b="1" dirty="0">
                <a:solidFill>
                  <a:srgbClr val="008000"/>
                </a:solidFill>
                <a:latin typeface="+mn-lt"/>
              </a:rPr>
              <a:t> направление</a:t>
            </a:r>
          </a:p>
        </p:txBody>
      </p:sp>
      <p:sp>
        <p:nvSpPr>
          <p:cNvPr id="20483" name="Объект 2">
            <a:extLst>
              <a:ext uri="{FF2B5EF4-FFF2-40B4-BE49-F238E27FC236}">
                <a16:creationId xmlns:a16="http://schemas.microsoft.com/office/drawing/2014/main" id="{9DB08657-09AC-41CC-8646-72DE19BD77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5563" y="684213"/>
            <a:ext cx="5561901" cy="1396256"/>
          </a:xfrm>
        </p:spPr>
        <p:txBody>
          <a:bodyPr/>
          <a:lstStyle/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Нелинейный курс «Экологические экскурсии»</a:t>
            </a:r>
            <a:br>
              <a:rPr lang="ru-RU" altLang="ru-RU" sz="2000" b="1" dirty="0">
                <a:solidFill>
                  <a:srgbClr val="CC3300"/>
                </a:solidFill>
              </a:rPr>
            </a:br>
            <a:r>
              <a:rPr lang="ru-RU" altLang="ru-RU" sz="2000" b="1" dirty="0">
                <a:solidFill>
                  <a:srgbClr val="CC3300"/>
                </a:solidFill>
              </a:rPr>
              <a:t>Для 5-х и 6-х классов совместно</a:t>
            </a:r>
            <a:br>
              <a:rPr lang="ru-RU" altLang="ru-RU" sz="2000" b="1" dirty="0">
                <a:solidFill>
                  <a:srgbClr val="CC3300"/>
                </a:solidFill>
              </a:rPr>
            </a:br>
            <a:r>
              <a:rPr lang="ru-RU" altLang="ru-RU" sz="2000" b="1" u="sng" dirty="0">
                <a:solidFill>
                  <a:srgbClr val="CC3300"/>
                </a:solidFill>
              </a:rPr>
              <a:t>34 часа в год</a:t>
            </a:r>
            <a:br>
              <a:rPr lang="ru-RU" altLang="ru-RU" sz="2000" b="1" u="sng" dirty="0">
                <a:solidFill>
                  <a:srgbClr val="CC3300"/>
                </a:solidFill>
              </a:rPr>
            </a:br>
            <a:r>
              <a:rPr lang="ru-RU" altLang="ru-RU" sz="2000" dirty="0">
                <a:solidFill>
                  <a:srgbClr val="CC3300"/>
                </a:solidFill>
              </a:rPr>
              <a:t>Педагог: Алексеева Наталья Валерьевна</a:t>
            </a:r>
          </a:p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endParaRPr lang="ru-RU" altLang="ru-RU" sz="2000" b="1" dirty="0">
              <a:solidFill>
                <a:srgbClr val="CC3300"/>
              </a:solidFill>
            </a:endParaRPr>
          </a:p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endParaRPr lang="ru-RU" altLang="ru-RU" sz="2000" b="1" dirty="0">
              <a:solidFill>
                <a:srgbClr val="CC3300"/>
              </a:solidFill>
            </a:endParaRPr>
          </a:p>
        </p:txBody>
      </p:sp>
      <p:sp>
        <p:nvSpPr>
          <p:cNvPr id="20485" name="Rectangle 10">
            <a:extLst>
              <a:ext uri="{FF2B5EF4-FFF2-40B4-BE49-F238E27FC236}">
                <a16:creationId xmlns:a16="http://schemas.microsoft.com/office/drawing/2014/main" id="{F5DC3031-412F-4D5A-A61B-43AF935CF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0291763"/>
            <a:ext cx="1190625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b="1">
                <a:cs typeface="Times New Roman" panose="02020603050405020304" pitchFamily="18" charset="0"/>
              </a:rPr>
              <a:t>Приложение 1</a:t>
            </a:r>
            <a:endParaRPr lang="ru-RU" altLang="ru-RU" sz="120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b="1">
                <a:cs typeface="Times New Roman" panose="02020603050405020304" pitchFamily="18" charset="0"/>
              </a:rPr>
              <a:t>Учебный план</a:t>
            </a:r>
            <a:endParaRPr lang="ru-RU" altLang="ru-RU" sz="120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0486" name="Rectangle 966">
            <a:extLst>
              <a:ext uri="{FF2B5EF4-FFF2-40B4-BE49-F238E27FC236}">
                <a16:creationId xmlns:a16="http://schemas.microsoft.com/office/drawing/2014/main" id="{432FF2FC-E02F-4D2A-8B81-A938E7CBFA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14976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DF45CAE-7FD1-4DAF-AA85-775BAF9A27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612" y="1138700"/>
            <a:ext cx="4654775" cy="475611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A629549-F3FC-4B49-9E57-878EC7085A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20840" y="3189247"/>
            <a:ext cx="4756128" cy="65503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85E10D4-4028-414A-A3D6-675E21BEC8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151" y="2080469"/>
            <a:ext cx="2606724" cy="3495722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28F6B33-1723-4E93-806F-5E70388B8CDE}"/>
              </a:ext>
            </a:extLst>
          </p:cNvPr>
          <p:cNvSpPr/>
          <p:nvPr/>
        </p:nvSpPr>
        <p:spPr>
          <a:xfrm>
            <a:off x="3768612" y="5727845"/>
            <a:ext cx="84233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>
                <a:solidFill>
                  <a:srgbClr val="005392"/>
                </a:solidFill>
              </a:rPr>
              <a:t>Специалист – эколог проводит захватывающие экскурсии в нетронутые уголки дикой природы – и все это рядом, в черте нашего замечательного города и ближайших пригородах. После экскурсий ребята разрабатываю и защищают проекты, рассказывающие об особо охраняемых территориях.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00462583-9F2F-4329-BA3E-90B076BA1065}"/>
              </a:ext>
            </a:extLst>
          </p:cNvPr>
          <p:cNvSpPr txBox="1">
            <a:spLocks/>
          </p:cNvSpPr>
          <p:nvPr/>
        </p:nvSpPr>
        <p:spPr bwMode="auto">
          <a:xfrm>
            <a:off x="2493963" y="31750"/>
            <a:ext cx="8609012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4000" b="1" dirty="0">
                <a:solidFill>
                  <a:srgbClr val="008000"/>
                </a:solidFill>
                <a:latin typeface="+mn-lt"/>
              </a:rPr>
              <a:t>Социальное направление</a:t>
            </a:r>
          </a:p>
        </p:txBody>
      </p:sp>
      <p:sp>
        <p:nvSpPr>
          <p:cNvPr id="9221" name="Объект 2">
            <a:extLst>
              <a:ext uri="{FF2B5EF4-FFF2-40B4-BE49-F238E27FC236}">
                <a16:creationId xmlns:a16="http://schemas.microsoft.com/office/drawing/2014/main" id="{8054D7E2-4AD0-4FBE-A99B-7D0016CC71B4}"/>
              </a:ext>
            </a:extLst>
          </p:cNvPr>
          <p:cNvSpPr txBox="1">
            <a:spLocks/>
          </p:cNvSpPr>
          <p:nvPr/>
        </p:nvSpPr>
        <p:spPr bwMode="auto">
          <a:xfrm>
            <a:off x="2041525" y="574675"/>
            <a:ext cx="4823641" cy="1825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Линейный курс «Французский театр»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Для 5-х, 6-х, 7-х классов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000" b="1" u="sng" dirty="0">
                <a:solidFill>
                  <a:srgbClr val="CC3300"/>
                </a:solidFill>
              </a:rPr>
              <a:t>4 часа 2 раза в неделю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000" dirty="0">
                <a:solidFill>
                  <a:srgbClr val="CC3300"/>
                </a:solidFill>
              </a:rPr>
              <a:t>Педагоги: Мезер Виктория Владимировна</a:t>
            </a:r>
            <a:br>
              <a:rPr lang="ru-RU" altLang="ru-RU" sz="2000" dirty="0">
                <a:solidFill>
                  <a:srgbClr val="CC3300"/>
                </a:solidFill>
              </a:rPr>
            </a:br>
            <a:r>
              <a:rPr lang="ru-RU" altLang="ru-RU" sz="2000" dirty="0" err="1">
                <a:solidFill>
                  <a:srgbClr val="CC3300"/>
                </a:solidFill>
              </a:rPr>
              <a:t>Михашина</a:t>
            </a:r>
            <a:r>
              <a:rPr lang="ru-RU" altLang="ru-RU" sz="2000" dirty="0">
                <a:solidFill>
                  <a:srgbClr val="CC3300"/>
                </a:solidFill>
              </a:rPr>
              <a:t> Вера Игоревна</a:t>
            </a:r>
          </a:p>
        </p:txBody>
      </p:sp>
      <p:sp>
        <p:nvSpPr>
          <p:cNvPr id="9222" name="TextBox 4">
            <a:extLst>
              <a:ext uri="{FF2B5EF4-FFF2-40B4-BE49-F238E27FC236}">
                <a16:creationId xmlns:a16="http://schemas.microsoft.com/office/drawing/2014/main" id="{BA0E4796-0B68-4907-87E1-EA65F87B1D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1525" y="2603064"/>
            <a:ext cx="519148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000" dirty="0">
                <a:solidFill>
                  <a:srgbClr val="005392"/>
                </a:solidFill>
              </a:rPr>
              <a:t>В рамках данного курса ребята ставили на сцене одно из произведений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000" dirty="0">
                <a:solidFill>
                  <a:srgbClr val="005392"/>
                </a:solidFill>
              </a:rPr>
              <a:t>современного французского автора Анны </a:t>
            </a:r>
            <a:r>
              <a:rPr lang="ru-RU" altLang="ru-RU" sz="2000" dirty="0" err="1">
                <a:solidFill>
                  <a:srgbClr val="005392"/>
                </a:solidFill>
              </a:rPr>
              <a:t>Гавальда</a:t>
            </a:r>
            <a:r>
              <a:rPr lang="ru-RU" altLang="ru-RU" sz="2000" dirty="0">
                <a:solidFill>
                  <a:srgbClr val="005392"/>
                </a:solidFill>
              </a:rPr>
              <a:t>.</a:t>
            </a:r>
          </a:p>
        </p:txBody>
      </p:sp>
      <p:sp>
        <p:nvSpPr>
          <p:cNvPr id="9223" name="TextBox 7">
            <a:extLst>
              <a:ext uri="{FF2B5EF4-FFF2-40B4-BE49-F238E27FC236}">
                <a16:creationId xmlns:a16="http://schemas.microsoft.com/office/drawing/2014/main" id="{7FC491ED-2F81-4B1E-B20E-95B2B52A55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3095" y="5635902"/>
            <a:ext cx="460651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000" dirty="0">
                <a:solidFill>
                  <a:srgbClr val="005392"/>
                </a:solidFill>
              </a:rPr>
              <a:t>Большое внимание уделялось </a:t>
            </a:r>
            <a:br>
              <a:rPr lang="ru-RU" altLang="ru-RU" sz="2000" dirty="0">
                <a:solidFill>
                  <a:srgbClr val="005392"/>
                </a:solidFill>
              </a:rPr>
            </a:br>
            <a:r>
              <a:rPr lang="ru-RU" altLang="ru-RU" sz="2000" dirty="0">
                <a:solidFill>
                  <a:srgbClr val="005392"/>
                </a:solidFill>
              </a:rPr>
              <a:t>      сценической речи и правильному </a:t>
            </a:r>
            <a:br>
              <a:rPr lang="ru-RU" altLang="ru-RU" sz="2000" dirty="0">
                <a:solidFill>
                  <a:srgbClr val="005392"/>
                </a:solidFill>
              </a:rPr>
            </a:br>
            <a:r>
              <a:rPr lang="ru-RU" altLang="ru-RU" sz="2000" dirty="0">
                <a:solidFill>
                  <a:srgbClr val="005392"/>
                </a:solidFill>
              </a:rPr>
              <a:t>                  французскому произношению.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120301E-E365-4270-8134-910CDA4A37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45" y="682500"/>
            <a:ext cx="3966099" cy="546123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7F19670-3623-4D1F-8152-18B42837C4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555" y="3890025"/>
            <a:ext cx="4820601" cy="174587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>
            <a:extLst>
              <a:ext uri="{FF2B5EF4-FFF2-40B4-BE49-F238E27FC236}">
                <a16:creationId xmlns:a16="http://schemas.microsoft.com/office/drawing/2014/main" id="{E8F01639-ABE0-4B8E-B606-022AEC17B3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588" y="0"/>
            <a:ext cx="8274050" cy="64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54431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0" algn="l"/>
                <a:tab pos="407988" algn="l"/>
                <a:tab pos="815975" algn="l"/>
                <a:tab pos="1223963" algn="l"/>
                <a:tab pos="1611313" algn="l"/>
                <a:tab pos="1631950" algn="l"/>
                <a:tab pos="2039938" algn="l"/>
                <a:tab pos="2447925" algn="l"/>
                <a:tab pos="2857500" algn="l"/>
                <a:tab pos="3225800" algn="l"/>
                <a:tab pos="3265488" algn="l"/>
                <a:tab pos="3673475" algn="l"/>
                <a:tab pos="4081463" algn="l"/>
                <a:tab pos="4838700" algn="l"/>
                <a:tab pos="6450013" algn="l"/>
                <a:tab pos="8062913" algn="l"/>
                <a:tab pos="9677400" algn="l"/>
                <a:tab pos="11290300" algn="l"/>
                <a:tab pos="12901613" algn="l"/>
                <a:tab pos="14516100" algn="l"/>
                <a:tab pos="16129000" algn="l"/>
                <a:tab pos="1774031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407988" algn="l"/>
                <a:tab pos="815975" algn="l"/>
                <a:tab pos="1223963" algn="l"/>
                <a:tab pos="1611313" algn="l"/>
                <a:tab pos="1631950" algn="l"/>
                <a:tab pos="2039938" algn="l"/>
                <a:tab pos="2447925" algn="l"/>
                <a:tab pos="2857500" algn="l"/>
                <a:tab pos="3225800" algn="l"/>
                <a:tab pos="3265488" algn="l"/>
                <a:tab pos="3673475" algn="l"/>
                <a:tab pos="4081463" algn="l"/>
                <a:tab pos="4838700" algn="l"/>
                <a:tab pos="6450013" algn="l"/>
                <a:tab pos="8062913" algn="l"/>
                <a:tab pos="9677400" algn="l"/>
                <a:tab pos="11290300" algn="l"/>
                <a:tab pos="12901613" algn="l"/>
                <a:tab pos="14516100" algn="l"/>
                <a:tab pos="16129000" algn="l"/>
                <a:tab pos="1774031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407988" algn="l"/>
                <a:tab pos="815975" algn="l"/>
                <a:tab pos="1223963" algn="l"/>
                <a:tab pos="1611313" algn="l"/>
                <a:tab pos="1631950" algn="l"/>
                <a:tab pos="2039938" algn="l"/>
                <a:tab pos="2447925" algn="l"/>
                <a:tab pos="2857500" algn="l"/>
                <a:tab pos="3225800" algn="l"/>
                <a:tab pos="3265488" algn="l"/>
                <a:tab pos="3673475" algn="l"/>
                <a:tab pos="4081463" algn="l"/>
                <a:tab pos="4838700" algn="l"/>
                <a:tab pos="6450013" algn="l"/>
                <a:tab pos="8062913" algn="l"/>
                <a:tab pos="9677400" algn="l"/>
                <a:tab pos="11290300" algn="l"/>
                <a:tab pos="12901613" algn="l"/>
                <a:tab pos="14516100" algn="l"/>
                <a:tab pos="16129000" algn="l"/>
                <a:tab pos="1774031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407988" algn="l"/>
                <a:tab pos="815975" algn="l"/>
                <a:tab pos="1223963" algn="l"/>
                <a:tab pos="1611313" algn="l"/>
                <a:tab pos="1631950" algn="l"/>
                <a:tab pos="2039938" algn="l"/>
                <a:tab pos="2447925" algn="l"/>
                <a:tab pos="2857500" algn="l"/>
                <a:tab pos="3225800" algn="l"/>
                <a:tab pos="3265488" algn="l"/>
                <a:tab pos="3673475" algn="l"/>
                <a:tab pos="4081463" algn="l"/>
                <a:tab pos="4838700" algn="l"/>
                <a:tab pos="6450013" algn="l"/>
                <a:tab pos="8062913" algn="l"/>
                <a:tab pos="9677400" algn="l"/>
                <a:tab pos="11290300" algn="l"/>
                <a:tab pos="12901613" algn="l"/>
                <a:tab pos="14516100" algn="l"/>
                <a:tab pos="16129000" algn="l"/>
                <a:tab pos="17740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407988" algn="l"/>
                <a:tab pos="815975" algn="l"/>
                <a:tab pos="1223963" algn="l"/>
                <a:tab pos="1611313" algn="l"/>
                <a:tab pos="1631950" algn="l"/>
                <a:tab pos="2039938" algn="l"/>
                <a:tab pos="2447925" algn="l"/>
                <a:tab pos="2857500" algn="l"/>
                <a:tab pos="3225800" algn="l"/>
                <a:tab pos="3265488" algn="l"/>
                <a:tab pos="3673475" algn="l"/>
                <a:tab pos="4081463" algn="l"/>
                <a:tab pos="4838700" algn="l"/>
                <a:tab pos="6450013" algn="l"/>
                <a:tab pos="8062913" algn="l"/>
                <a:tab pos="9677400" algn="l"/>
                <a:tab pos="11290300" algn="l"/>
                <a:tab pos="12901613" algn="l"/>
                <a:tab pos="14516100" algn="l"/>
                <a:tab pos="16129000" algn="l"/>
                <a:tab pos="17740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407988" algn="l"/>
                <a:tab pos="815975" algn="l"/>
                <a:tab pos="1223963" algn="l"/>
                <a:tab pos="1611313" algn="l"/>
                <a:tab pos="1631950" algn="l"/>
                <a:tab pos="2039938" algn="l"/>
                <a:tab pos="2447925" algn="l"/>
                <a:tab pos="2857500" algn="l"/>
                <a:tab pos="3225800" algn="l"/>
                <a:tab pos="3265488" algn="l"/>
                <a:tab pos="3673475" algn="l"/>
                <a:tab pos="4081463" algn="l"/>
                <a:tab pos="4838700" algn="l"/>
                <a:tab pos="6450013" algn="l"/>
                <a:tab pos="8062913" algn="l"/>
                <a:tab pos="9677400" algn="l"/>
                <a:tab pos="11290300" algn="l"/>
                <a:tab pos="12901613" algn="l"/>
                <a:tab pos="14516100" algn="l"/>
                <a:tab pos="16129000" algn="l"/>
                <a:tab pos="17740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407988" algn="l"/>
                <a:tab pos="815975" algn="l"/>
                <a:tab pos="1223963" algn="l"/>
                <a:tab pos="1611313" algn="l"/>
                <a:tab pos="1631950" algn="l"/>
                <a:tab pos="2039938" algn="l"/>
                <a:tab pos="2447925" algn="l"/>
                <a:tab pos="2857500" algn="l"/>
                <a:tab pos="3225800" algn="l"/>
                <a:tab pos="3265488" algn="l"/>
                <a:tab pos="3673475" algn="l"/>
                <a:tab pos="4081463" algn="l"/>
                <a:tab pos="4838700" algn="l"/>
                <a:tab pos="6450013" algn="l"/>
                <a:tab pos="8062913" algn="l"/>
                <a:tab pos="9677400" algn="l"/>
                <a:tab pos="11290300" algn="l"/>
                <a:tab pos="12901613" algn="l"/>
                <a:tab pos="14516100" algn="l"/>
                <a:tab pos="16129000" algn="l"/>
                <a:tab pos="17740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407988" algn="l"/>
                <a:tab pos="815975" algn="l"/>
                <a:tab pos="1223963" algn="l"/>
                <a:tab pos="1611313" algn="l"/>
                <a:tab pos="1631950" algn="l"/>
                <a:tab pos="2039938" algn="l"/>
                <a:tab pos="2447925" algn="l"/>
                <a:tab pos="2857500" algn="l"/>
                <a:tab pos="3225800" algn="l"/>
                <a:tab pos="3265488" algn="l"/>
                <a:tab pos="3673475" algn="l"/>
                <a:tab pos="4081463" algn="l"/>
                <a:tab pos="4838700" algn="l"/>
                <a:tab pos="6450013" algn="l"/>
                <a:tab pos="8062913" algn="l"/>
                <a:tab pos="9677400" algn="l"/>
                <a:tab pos="11290300" algn="l"/>
                <a:tab pos="12901613" algn="l"/>
                <a:tab pos="14516100" algn="l"/>
                <a:tab pos="16129000" algn="l"/>
                <a:tab pos="17740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407988" algn="l"/>
                <a:tab pos="815975" algn="l"/>
                <a:tab pos="1223963" algn="l"/>
                <a:tab pos="1611313" algn="l"/>
                <a:tab pos="1631950" algn="l"/>
                <a:tab pos="2039938" algn="l"/>
                <a:tab pos="2447925" algn="l"/>
                <a:tab pos="2857500" algn="l"/>
                <a:tab pos="3225800" algn="l"/>
                <a:tab pos="3265488" algn="l"/>
                <a:tab pos="3673475" algn="l"/>
                <a:tab pos="4081463" algn="l"/>
                <a:tab pos="4838700" algn="l"/>
                <a:tab pos="6450013" algn="l"/>
                <a:tab pos="8062913" algn="l"/>
                <a:tab pos="9677400" algn="l"/>
                <a:tab pos="11290300" algn="l"/>
                <a:tab pos="12901613" algn="l"/>
                <a:tab pos="14516100" algn="l"/>
                <a:tab pos="16129000" algn="l"/>
                <a:tab pos="17740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>
              <a:lnSpc>
                <a:spcPct val="88000"/>
              </a:lnSpc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r>
              <a:rPr lang="ru-RU" altLang="ru-RU" sz="4000" b="1" dirty="0">
                <a:solidFill>
                  <a:srgbClr val="008000"/>
                </a:solidFill>
                <a:ea typeface="Arial Unicode MS" pitchFamily="34" charset="-128"/>
              </a:rPr>
              <a:t>Социальное направление</a:t>
            </a:r>
          </a:p>
        </p:txBody>
      </p:sp>
      <p:sp>
        <p:nvSpPr>
          <p:cNvPr id="26627" name="Text Box 2">
            <a:extLst>
              <a:ext uri="{FF2B5EF4-FFF2-40B4-BE49-F238E27FC236}">
                <a16:creationId xmlns:a16="http://schemas.microsoft.com/office/drawing/2014/main" id="{C1A20899-81D0-401C-9D66-7C34449C2B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754" y="719581"/>
            <a:ext cx="5888561" cy="140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407988" algn="l"/>
                <a:tab pos="815975" algn="l"/>
                <a:tab pos="1208088" algn="l"/>
                <a:tab pos="1223963" algn="l"/>
                <a:tab pos="1631950" algn="l"/>
                <a:tab pos="2039938" algn="l"/>
                <a:tab pos="2447925" algn="l"/>
                <a:tab pos="2820988" algn="l"/>
                <a:tab pos="2857500" algn="l"/>
                <a:tab pos="3265488" algn="l"/>
                <a:tab pos="3673475" algn="l"/>
                <a:tab pos="4081463" algn="l"/>
                <a:tab pos="4435475" algn="l"/>
                <a:tab pos="6046788" algn="l"/>
                <a:tab pos="7659688" algn="l"/>
                <a:tab pos="9274175" algn="l"/>
                <a:tab pos="10887075" algn="l"/>
                <a:tab pos="12498388" algn="l"/>
                <a:tab pos="14111288" algn="l"/>
                <a:tab pos="15725775" algn="l"/>
                <a:tab pos="173386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407988" algn="l"/>
                <a:tab pos="815975" algn="l"/>
                <a:tab pos="1208088" algn="l"/>
                <a:tab pos="1223963" algn="l"/>
                <a:tab pos="1631950" algn="l"/>
                <a:tab pos="2039938" algn="l"/>
                <a:tab pos="2447925" algn="l"/>
                <a:tab pos="2820988" algn="l"/>
                <a:tab pos="2857500" algn="l"/>
                <a:tab pos="3265488" algn="l"/>
                <a:tab pos="3673475" algn="l"/>
                <a:tab pos="4081463" algn="l"/>
                <a:tab pos="4435475" algn="l"/>
                <a:tab pos="6046788" algn="l"/>
                <a:tab pos="7659688" algn="l"/>
                <a:tab pos="9274175" algn="l"/>
                <a:tab pos="10887075" algn="l"/>
                <a:tab pos="12498388" algn="l"/>
                <a:tab pos="14111288" algn="l"/>
                <a:tab pos="15725775" algn="l"/>
                <a:tab pos="173386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407988" algn="l"/>
                <a:tab pos="815975" algn="l"/>
                <a:tab pos="1208088" algn="l"/>
                <a:tab pos="1223963" algn="l"/>
                <a:tab pos="1631950" algn="l"/>
                <a:tab pos="2039938" algn="l"/>
                <a:tab pos="2447925" algn="l"/>
                <a:tab pos="2820988" algn="l"/>
                <a:tab pos="2857500" algn="l"/>
                <a:tab pos="3265488" algn="l"/>
                <a:tab pos="3673475" algn="l"/>
                <a:tab pos="4081463" algn="l"/>
                <a:tab pos="4435475" algn="l"/>
                <a:tab pos="6046788" algn="l"/>
                <a:tab pos="7659688" algn="l"/>
                <a:tab pos="9274175" algn="l"/>
                <a:tab pos="10887075" algn="l"/>
                <a:tab pos="12498388" algn="l"/>
                <a:tab pos="14111288" algn="l"/>
                <a:tab pos="15725775" algn="l"/>
                <a:tab pos="173386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407988" algn="l"/>
                <a:tab pos="815975" algn="l"/>
                <a:tab pos="1208088" algn="l"/>
                <a:tab pos="1223963" algn="l"/>
                <a:tab pos="1631950" algn="l"/>
                <a:tab pos="2039938" algn="l"/>
                <a:tab pos="2447925" algn="l"/>
                <a:tab pos="2820988" algn="l"/>
                <a:tab pos="2857500" algn="l"/>
                <a:tab pos="3265488" algn="l"/>
                <a:tab pos="3673475" algn="l"/>
                <a:tab pos="4081463" algn="l"/>
                <a:tab pos="4435475" algn="l"/>
                <a:tab pos="6046788" algn="l"/>
                <a:tab pos="7659688" algn="l"/>
                <a:tab pos="9274175" algn="l"/>
                <a:tab pos="10887075" algn="l"/>
                <a:tab pos="12498388" algn="l"/>
                <a:tab pos="14111288" algn="l"/>
                <a:tab pos="15725775" algn="l"/>
                <a:tab pos="173386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407988" algn="l"/>
                <a:tab pos="815975" algn="l"/>
                <a:tab pos="1208088" algn="l"/>
                <a:tab pos="1223963" algn="l"/>
                <a:tab pos="1631950" algn="l"/>
                <a:tab pos="2039938" algn="l"/>
                <a:tab pos="2447925" algn="l"/>
                <a:tab pos="2820988" algn="l"/>
                <a:tab pos="2857500" algn="l"/>
                <a:tab pos="3265488" algn="l"/>
                <a:tab pos="3673475" algn="l"/>
                <a:tab pos="4081463" algn="l"/>
                <a:tab pos="4435475" algn="l"/>
                <a:tab pos="6046788" algn="l"/>
                <a:tab pos="7659688" algn="l"/>
                <a:tab pos="9274175" algn="l"/>
                <a:tab pos="10887075" algn="l"/>
                <a:tab pos="12498388" algn="l"/>
                <a:tab pos="14111288" algn="l"/>
                <a:tab pos="15725775" algn="l"/>
                <a:tab pos="173386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407988" algn="l"/>
                <a:tab pos="815975" algn="l"/>
                <a:tab pos="1208088" algn="l"/>
                <a:tab pos="1223963" algn="l"/>
                <a:tab pos="1631950" algn="l"/>
                <a:tab pos="2039938" algn="l"/>
                <a:tab pos="2447925" algn="l"/>
                <a:tab pos="2820988" algn="l"/>
                <a:tab pos="2857500" algn="l"/>
                <a:tab pos="3265488" algn="l"/>
                <a:tab pos="3673475" algn="l"/>
                <a:tab pos="4081463" algn="l"/>
                <a:tab pos="4435475" algn="l"/>
                <a:tab pos="6046788" algn="l"/>
                <a:tab pos="7659688" algn="l"/>
                <a:tab pos="9274175" algn="l"/>
                <a:tab pos="10887075" algn="l"/>
                <a:tab pos="12498388" algn="l"/>
                <a:tab pos="14111288" algn="l"/>
                <a:tab pos="15725775" algn="l"/>
                <a:tab pos="173386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407988" algn="l"/>
                <a:tab pos="815975" algn="l"/>
                <a:tab pos="1208088" algn="l"/>
                <a:tab pos="1223963" algn="l"/>
                <a:tab pos="1631950" algn="l"/>
                <a:tab pos="2039938" algn="l"/>
                <a:tab pos="2447925" algn="l"/>
                <a:tab pos="2820988" algn="l"/>
                <a:tab pos="2857500" algn="l"/>
                <a:tab pos="3265488" algn="l"/>
                <a:tab pos="3673475" algn="l"/>
                <a:tab pos="4081463" algn="l"/>
                <a:tab pos="4435475" algn="l"/>
                <a:tab pos="6046788" algn="l"/>
                <a:tab pos="7659688" algn="l"/>
                <a:tab pos="9274175" algn="l"/>
                <a:tab pos="10887075" algn="l"/>
                <a:tab pos="12498388" algn="l"/>
                <a:tab pos="14111288" algn="l"/>
                <a:tab pos="15725775" algn="l"/>
                <a:tab pos="173386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407988" algn="l"/>
                <a:tab pos="815975" algn="l"/>
                <a:tab pos="1208088" algn="l"/>
                <a:tab pos="1223963" algn="l"/>
                <a:tab pos="1631950" algn="l"/>
                <a:tab pos="2039938" algn="l"/>
                <a:tab pos="2447925" algn="l"/>
                <a:tab pos="2820988" algn="l"/>
                <a:tab pos="2857500" algn="l"/>
                <a:tab pos="3265488" algn="l"/>
                <a:tab pos="3673475" algn="l"/>
                <a:tab pos="4081463" algn="l"/>
                <a:tab pos="4435475" algn="l"/>
                <a:tab pos="6046788" algn="l"/>
                <a:tab pos="7659688" algn="l"/>
                <a:tab pos="9274175" algn="l"/>
                <a:tab pos="10887075" algn="l"/>
                <a:tab pos="12498388" algn="l"/>
                <a:tab pos="14111288" algn="l"/>
                <a:tab pos="15725775" algn="l"/>
                <a:tab pos="173386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407988" algn="l"/>
                <a:tab pos="815975" algn="l"/>
                <a:tab pos="1208088" algn="l"/>
                <a:tab pos="1223963" algn="l"/>
                <a:tab pos="1631950" algn="l"/>
                <a:tab pos="2039938" algn="l"/>
                <a:tab pos="2447925" algn="l"/>
                <a:tab pos="2820988" algn="l"/>
                <a:tab pos="2857500" algn="l"/>
                <a:tab pos="3265488" algn="l"/>
                <a:tab pos="3673475" algn="l"/>
                <a:tab pos="4081463" algn="l"/>
                <a:tab pos="4435475" algn="l"/>
                <a:tab pos="6046788" algn="l"/>
                <a:tab pos="7659688" algn="l"/>
                <a:tab pos="9274175" algn="l"/>
                <a:tab pos="10887075" algn="l"/>
                <a:tab pos="12498388" algn="l"/>
                <a:tab pos="14111288" algn="l"/>
                <a:tab pos="15725775" algn="l"/>
                <a:tab pos="173386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>
              <a:lnSpc>
                <a:spcPct val="100000"/>
              </a:lnSpc>
              <a:spcBef>
                <a:spcPts val="1775"/>
              </a:spcBef>
              <a:buSzPct val="45000"/>
              <a:buFont typeface="Wingdings" panose="05000000000000000000" pitchFamily="2" charset="2"/>
              <a:buNone/>
            </a:pPr>
            <a:r>
              <a:rPr lang="ru-RU" altLang="ru-RU" sz="2000" b="1" dirty="0">
                <a:solidFill>
                  <a:srgbClr val="CC3300"/>
                </a:solidFill>
                <a:ea typeface="Arial Unicode MS" pitchFamily="34" charset="-128"/>
              </a:rPr>
              <a:t>Нелинейный курс «Литературный багаж»</a:t>
            </a:r>
            <a:br>
              <a:rPr lang="ru-RU" altLang="ru-RU" sz="2000" b="1" dirty="0">
                <a:solidFill>
                  <a:srgbClr val="CC3300"/>
                </a:solidFill>
                <a:ea typeface="Arial Unicode MS" pitchFamily="34" charset="-128"/>
              </a:rPr>
            </a:br>
            <a:r>
              <a:rPr lang="ru-RU" altLang="ru-RU" sz="2000" b="1" dirty="0">
                <a:solidFill>
                  <a:srgbClr val="CC3300"/>
                </a:solidFill>
                <a:ea typeface="Arial Unicode MS" pitchFamily="34" charset="-128"/>
              </a:rPr>
              <a:t>Для 8-х классов </a:t>
            </a:r>
            <a:br>
              <a:rPr lang="ru-RU" altLang="ru-RU" sz="2000" b="1" dirty="0">
                <a:solidFill>
                  <a:srgbClr val="CC3300"/>
                </a:solidFill>
                <a:ea typeface="Arial Unicode MS" pitchFamily="34" charset="-128"/>
              </a:rPr>
            </a:br>
            <a:r>
              <a:rPr lang="ru-RU" altLang="ru-RU" sz="2000" b="1" u="sng" dirty="0">
                <a:solidFill>
                  <a:srgbClr val="CC3300"/>
                </a:solidFill>
              </a:rPr>
              <a:t>68 часов в год</a:t>
            </a:r>
            <a:br>
              <a:rPr lang="ru-RU" altLang="ru-RU" sz="2000" b="1" u="sng" dirty="0">
                <a:solidFill>
                  <a:srgbClr val="CC3300"/>
                </a:solidFill>
              </a:rPr>
            </a:br>
            <a:r>
              <a:rPr lang="ru-RU" altLang="ru-RU" sz="2000" dirty="0">
                <a:solidFill>
                  <a:srgbClr val="CC3300"/>
                </a:solidFill>
                <a:ea typeface="Arial Unicode MS" pitchFamily="34" charset="-128"/>
              </a:rPr>
              <a:t>Педагог: </a:t>
            </a:r>
            <a:r>
              <a:rPr lang="ru-RU" altLang="ru-RU" sz="2000" dirty="0" err="1">
                <a:solidFill>
                  <a:srgbClr val="CC3300"/>
                </a:solidFill>
                <a:ea typeface="Arial Unicode MS" pitchFamily="34" charset="-128"/>
              </a:rPr>
              <a:t>Мироник</a:t>
            </a:r>
            <a:r>
              <a:rPr lang="ru-RU" altLang="ru-RU" sz="2000" dirty="0">
                <a:solidFill>
                  <a:srgbClr val="CC3300"/>
                </a:solidFill>
                <a:ea typeface="Arial Unicode MS" pitchFamily="34" charset="-128"/>
              </a:rPr>
              <a:t> Ксения Владимировна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52C078C-AE3D-4B88-87A9-6C970826B8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431" y="644525"/>
            <a:ext cx="3589343" cy="6149130"/>
          </a:xfrm>
          <a:prstGeom prst="rect">
            <a:avLst/>
          </a:prstGeom>
        </p:spPr>
      </p:pic>
      <p:pic>
        <p:nvPicPr>
          <p:cNvPr id="8" name="Рисунок 13">
            <a:extLst>
              <a:ext uri="{FF2B5EF4-FFF2-40B4-BE49-F238E27FC236}">
                <a16:creationId xmlns:a16="http://schemas.microsoft.com/office/drawing/2014/main" id="{7CC74FA6-5570-4859-B46A-AC44BB6DCD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820" y="2198572"/>
            <a:ext cx="28575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11">
            <a:extLst>
              <a:ext uri="{FF2B5EF4-FFF2-40B4-BE49-F238E27FC236}">
                <a16:creationId xmlns:a16="http://schemas.microsoft.com/office/drawing/2014/main" id="{E0E7ED5E-4EAE-4CA4-8909-B8D2B7A47C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0287" y="4557102"/>
            <a:ext cx="3028076" cy="2018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80523FE-C89D-4781-BB03-79431126F0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618" y="2260775"/>
            <a:ext cx="2683515" cy="201871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>
            <a:extLst>
              <a:ext uri="{FF2B5EF4-FFF2-40B4-BE49-F238E27FC236}">
                <a16:creationId xmlns:a16="http://schemas.microsoft.com/office/drawing/2014/main" id="{70C319A1-CB09-4D92-AE8D-2A0BE6AD03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13506" y="0"/>
            <a:ext cx="7272338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000" b="1" dirty="0">
                <a:solidFill>
                  <a:srgbClr val="008000"/>
                </a:solidFill>
                <a:ea typeface="Noto Sans CJK SC Regular"/>
                <a:cs typeface="Noto Sans CJK SC Regular"/>
              </a:rPr>
              <a:t>Общекультурное направление</a:t>
            </a:r>
          </a:p>
        </p:txBody>
      </p:sp>
      <p:sp>
        <p:nvSpPr>
          <p:cNvPr id="18435" name="Text Box 2">
            <a:extLst>
              <a:ext uri="{FF2B5EF4-FFF2-40B4-BE49-F238E27FC236}">
                <a16:creationId xmlns:a16="http://schemas.microsoft.com/office/drawing/2014/main" id="{D47E3837-71F7-4975-94FB-1CADE839EF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1633" y="686796"/>
            <a:ext cx="6450930" cy="176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ru-RU" altLang="ru-RU" sz="2000" b="1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Линейный курс «Франкофонный разговорный клуб» </a:t>
            </a:r>
          </a:p>
          <a:p>
            <a:pPr algn="ctr" eaLnBrk="1" hangingPunct="1">
              <a:buFontTx/>
              <a:buNone/>
            </a:pPr>
            <a:r>
              <a:rPr lang="ru-RU" altLang="ru-RU" sz="2000" b="1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Для 6-х классов</a:t>
            </a:r>
          </a:p>
          <a:p>
            <a:pPr algn="ctr" eaLnBrk="1" hangingPunct="1">
              <a:buFontTx/>
              <a:buNone/>
            </a:pPr>
            <a:r>
              <a:rPr lang="ru-RU" altLang="ru-RU" sz="2000" b="1" u="sng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1 час 1 раз в неделю</a:t>
            </a:r>
          </a:p>
          <a:p>
            <a:pPr algn="ctr" eaLnBrk="1" hangingPunct="1">
              <a:buFontTx/>
              <a:buNone/>
            </a:pPr>
            <a:r>
              <a:rPr lang="ru-RU" altLang="ru-RU" sz="2000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Педагог: Киселев Сергей Сергеевич</a:t>
            </a:r>
          </a:p>
          <a:p>
            <a:pPr algn="ctr" eaLnBrk="1" hangingPunct="1">
              <a:buFontTx/>
              <a:buNone/>
            </a:pPr>
            <a:endParaRPr lang="ru-RU" altLang="ru-RU" sz="2000" b="1" dirty="0">
              <a:solidFill>
                <a:srgbClr val="CC3300"/>
              </a:solidFill>
              <a:ea typeface="Noto Sans CJK SC Regular"/>
              <a:cs typeface="Noto Sans CJK SC Regular"/>
            </a:endParaRPr>
          </a:p>
          <a:p>
            <a:pPr algn="ctr" eaLnBrk="1" hangingPunct="1">
              <a:buFontTx/>
              <a:buNone/>
            </a:pPr>
            <a:endParaRPr lang="ru-RU" altLang="ru-RU" sz="2000" b="1" dirty="0">
              <a:solidFill>
                <a:srgbClr val="CC3300"/>
              </a:solidFill>
              <a:ea typeface="Noto Sans CJK SC Regular"/>
              <a:cs typeface="Noto Sans CJK SC Regular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9B61AA7-C1D2-49D4-A1F2-DF405C8BCB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1656" y="2367858"/>
            <a:ext cx="6325483" cy="4296375"/>
          </a:xfrm>
          <a:prstGeom prst="rect">
            <a:avLst/>
          </a:prstGeom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1777AC48-4A4D-446F-8FA5-D8A4796705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5169" y="3190437"/>
            <a:ext cx="4203569" cy="1941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89988" tIns="46794" rIns="89988" bIns="46794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000" dirty="0">
                <a:solidFill>
                  <a:srgbClr val="005392"/>
                </a:solidFill>
                <a:ea typeface="Noto Sans CJK SC Regular"/>
                <a:cs typeface="Noto Sans CJK SC Regular"/>
              </a:rPr>
              <a:t>На занятиях мы уделяем много времени практике разговорного общения. Большинство занятий построено в игровой форме, широко используются мультимедийные средства.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>
            <a:extLst>
              <a:ext uri="{FF2B5EF4-FFF2-40B4-BE49-F238E27FC236}">
                <a16:creationId xmlns:a16="http://schemas.microsoft.com/office/drawing/2014/main" id="{70C319A1-CB09-4D92-AE8D-2A0BE6AD03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13506" y="0"/>
            <a:ext cx="7272338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000" b="1" dirty="0">
                <a:solidFill>
                  <a:srgbClr val="008000"/>
                </a:solidFill>
                <a:ea typeface="Noto Sans CJK SC Regular"/>
                <a:cs typeface="Noto Sans CJK SC Regular"/>
              </a:rPr>
              <a:t>Общекультурное направление</a:t>
            </a:r>
          </a:p>
        </p:txBody>
      </p:sp>
      <p:sp>
        <p:nvSpPr>
          <p:cNvPr id="18435" name="Text Box 2">
            <a:extLst>
              <a:ext uri="{FF2B5EF4-FFF2-40B4-BE49-F238E27FC236}">
                <a16:creationId xmlns:a16="http://schemas.microsoft.com/office/drawing/2014/main" id="{D47E3837-71F7-4975-94FB-1CADE839EF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1633" y="686796"/>
            <a:ext cx="6450930" cy="176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ru-RU" altLang="ru-RU" sz="2000" b="1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Нелинейный курс «Занимательный итальянский» </a:t>
            </a:r>
          </a:p>
          <a:p>
            <a:pPr algn="ctr" eaLnBrk="1" hangingPunct="1">
              <a:buFontTx/>
              <a:buNone/>
            </a:pPr>
            <a:r>
              <a:rPr lang="ru-RU" altLang="ru-RU" sz="2000" b="1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Для 5-х-6-х и 7-х-8-х классов совместно</a:t>
            </a:r>
          </a:p>
          <a:p>
            <a:pPr algn="ctr" eaLnBrk="1" hangingPunct="1">
              <a:buFontTx/>
              <a:buNone/>
            </a:pPr>
            <a:r>
              <a:rPr lang="ru-RU" altLang="ru-RU" sz="2000" b="1" u="sng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204 часа в год</a:t>
            </a:r>
          </a:p>
          <a:p>
            <a:pPr algn="ctr" eaLnBrk="1" hangingPunct="1">
              <a:buFontTx/>
              <a:buNone/>
            </a:pPr>
            <a:r>
              <a:rPr lang="ru-RU" altLang="ru-RU" sz="2000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Педагог: </a:t>
            </a:r>
            <a:r>
              <a:rPr lang="ru-RU" altLang="ru-RU" sz="2000" dirty="0" err="1">
                <a:solidFill>
                  <a:srgbClr val="CC3300"/>
                </a:solidFill>
                <a:ea typeface="Noto Sans CJK SC Regular"/>
                <a:cs typeface="Noto Sans CJK SC Regular"/>
              </a:rPr>
              <a:t>Гайворонская</a:t>
            </a:r>
            <a:r>
              <a:rPr lang="ru-RU" altLang="ru-RU" sz="2000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 Ольга Владимировна</a:t>
            </a:r>
          </a:p>
          <a:p>
            <a:pPr algn="ctr" eaLnBrk="1" hangingPunct="1">
              <a:buFontTx/>
              <a:buNone/>
            </a:pPr>
            <a:endParaRPr lang="ru-RU" altLang="ru-RU" sz="2000" b="1" dirty="0">
              <a:solidFill>
                <a:srgbClr val="CC3300"/>
              </a:solidFill>
              <a:ea typeface="Noto Sans CJK SC Regular"/>
              <a:cs typeface="Noto Sans CJK SC Regular"/>
            </a:endParaRPr>
          </a:p>
          <a:p>
            <a:pPr algn="ctr" eaLnBrk="1" hangingPunct="1">
              <a:buFontTx/>
              <a:buNone/>
            </a:pPr>
            <a:endParaRPr lang="ru-RU" altLang="ru-RU" sz="2000" b="1" dirty="0">
              <a:solidFill>
                <a:srgbClr val="CC3300"/>
              </a:solidFill>
              <a:ea typeface="Noto Sans CJK SC Regular"/>
              <a:cs typeface="Noto Sans CJK SC Regular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6DD8F02-4DF9-4958-B7AB-D95D455BB2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561" y="2516698"/>
            <a:ext cx="3414841" cy="255864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A969962-5D09-4726-B4A1-43F5D5C280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4182" y="2516698"/>
            <a:ext cx="3414841" cy="255864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B083856-BA15-4723-846B-A229AF829D01}"/>
              </a:ext>
            </a:extLst>
          </p:cNvPr>
          <p:cNvSpPr txBox="1"/>
          <p:nvPr/>
        </p:nvSpPr>
        <p:spPr>
          <a:xfrm>
            <a:off x="2759978" y="5436066"/>
            <a:ext cx="82333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rgbClr val="005392"/>
                </a:solidFill>
              </a:rPr>
              <a:t>Финал городского гастрономического фестиваля «</a:t>
            </a:r>
            <a:r>
              <a:rPr lang="en-US" sz="2000" dirty="0">
                <a:solidFill>
                  <a:srgbClr val="005392"/>
                </a:solidFill>
              </a:rPr>
              <a:t>Gelato, </a:t>
            </a:r>
            <a:r>
              <a:rPr lang="en-US" sz="2000" dirty="0" err="1">
                <a:solidFill>
                  <a:srgbClr val="005392"/>
                </a:solidFill>
              </a:rPr>
              <a:t>scuola</a:t>
            </a:r>
            <a:r>
              <a:rPr lang="en-US" sz="2000" dirty="0">
                <a:solidFill>
                  <a:srgbClr val="005392"/>
                </a:solidFill>
              </a:rPr>
              <a:t>, fantasia</a:t>
            </a:r>
            <a:r>
              <a:rPr lang="ru-RU" sz="2000" dirty="0">
                <a:solidFill>
                  <a:srgbClr val="005392"/>
                </a:solidFill>
              </a:rPr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341614845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>
            <a:extLst>
              <a:ext uri="{FF2B5EF4-FFF2-40B4-BE49-F238E27FC236}">
                <a16:creationId xmlns:a16="http://schemas.microsoft.com/office/drawing/2014/main" id="{70C319A1-CB09-4D92-AE8D-2A0BE6AD03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4561" y="54607"/>
            <a:ext cx="8622820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000" b="1" dirty="0">
                <a:solidFill>
                  <a:srgbClr val="008000"/>
                </a:solidFill>
                <a:ea typeface="Noto Sans CJK SC Regular"/>
                <a:cs typeface="Noto Sans CJK SC Regular"/>
              </a:rPr>
              <a:t>Духовно-нравственное направление</a:t>
            </a:r>
          </a:p>
        </p:txBody>
      </p:sp>
      <p:sp>
        <p:nvSpPr>
          <p:cNvPr id="18435" name="Text Box 2">
            <a:extLst>
              <a:ext uri="{FF2B5EF4-FFF2-40B4-BE49-F238E27FC236}">
                <a16:creationId xmlns:a16="http://schemas.microsoft.com/office/drawing/2014/main" id="{D47E3837-71F7-4975-94FB-1CADE839EF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2774" y="661629"/>
            <a:ext cx="6450930" cy="176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ru-RU" altLang="ru-RU" sz="2000" b="1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Линейный курс «Введение в обществознание» </a:t>
            </a:r>
          </a:p>
          <a:p>
            <a:pPr algn="ctr" eaLnBrk="1" hangingPunct="1">
              <a:buFontTx/>
              <a:buNone/>
            </a:pPr>
            <a:r>
              <a:rPr lang="ru-RU" altLang="ru-RU" sz="2000" b="1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Для 5-х классов</a:t>
            </a:r>
          </a:p>
          <a:p>
            <a:pPr algn="ctr" eaLnBrk="1" hangingPunct="1">
              <a:buFontTx/>
              <a:buNone/>
            </a:pPr>
            <a:r>
              <a:rPr lang="ru-RU" altLang="ru-RU" sz="2000" b="1" u="sng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1 час 1 раз в неделю</a:t>
            </a:r>
          </a:p>
          <a:p>
            <a:pPr algn="ctr" eaLnBrk="1" hangingPunct="1">
              <a:buFontTx/>
              <a:buNone/>
            </a:pPr>
            <a:r>
              <a:rPr lang="ru-RU" altLang="ru-RU" sz="2000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Педагог: Андреева Алина Николаевна</a:t>
            </a:r>
          </a:p>
          <a:p>
            <a:pPr algn="ctr" eaLnBrk="1" hangingPunct="1">
              <a:buFontTx/>
              <a:buNone/>
            </a:pPr>
            <a:endParaRPr lang="ru-RU" altLang="ru-RU" sz="2000" b="1" dirty="0">
              <a:solidFill>
                <a:srgbClr val="CC3300"/>
              </a:solidFill>
              <a:ea typeface="Noto Sans CJK SC Regular"/>
              <a:cs typeface="Noto Sans CJK SC Regular"/>
            </a:endParaRPr>
          </a:p>
          <a:p>
            <a:pPr algn="ctr" eaLnBrk="1" hangingPunct="1">
              <a:buFontTx/>
              <a:buNone/>
            </a:pPr>
            <a:endParaRPr lang="ru-RU" altLang="ru-RU" sz="2000" b="1" dirty="0">
              <a:solidFill>
                <a:srgbClr val="CC3300"/>
              </a:solidFill>
              <a:ea typeface="Noto Sans CJK SC Regular"/>
              <a:cs typeface="Noto Sans CJK SC Regular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8F4DDA3-B290-46BB-962B-D6218C1C73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874" y="2751587"/>
            <a:ext cx="3446730" cy="258253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6D57BBE-9F8A-4757-B600-CAB4DE7A0E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6856" y="780176"/>
            <a:ext cx="3446730" cy="258253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9E94234-DA33-4918-9DE5-FB9C5AC061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6856" y="3900881"/>
            <a:ext cx="3446729" cy="2582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6142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>
            <a:extLst>
              <a:ext uri="{FF2B5EF4-FFF2-40B4-BE49-F238E27FC236}">
                <a16:creationId xmlns:a16="http://schemas.microsoft.com/office/drawing/2014/main" id="{E11F13D7-AE55-460E-9FF5-9246EA0723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4675" y="101600"/>
            <a:ext cx="8784328" cy="236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4000" b="1" dirty="0">
                <a:solidFill>
                  <a:srgbClr val="008000"/>
                </a:solidFill>
              </a:rPr>
              <a:t>Свидетельства о прохождении курсов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4000" b="1" dirty="0">
                <a:solidFill>
                  <a:srgbClr val="008000"/>
                </a:solidFill>
              </a:rPr>
              <a:t>внеурочной деятельности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1200" b="1" dirty="0">
              <a:solidFill>
                <a:srgbClr val="005392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b="1" dirty="0">
                <a:solidFill>
                  <a:srgbClr val="005392"/>
                </a:solidFill>
              </a:rPr>
              <a:t>В мае 2019 свидетельства получили обучающиеся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b="1" dirty="0">
                <a:solidFill>
                  <a:srgbClr val="005392"/>
                </a:solidFill>
              </a:rPr>
              <a:t>начальной и основной школы (1-8 класс).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B217CA5-A14E-43B4-AFFA-0405832F9E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423" y="3019527"/>
            <a:ext cx="3963075" cy="2970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186FA47-670B-42AB-9D2C-0AEB1CE6E9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549" y="4399222"/>
            <a:ext cx="3050926" cy="2286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79C75FF-687F-4BC1-A571-AE3650C28C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548" y="2029342"/>
            <a:ext cx="3050927" cy="2286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37BD7597-30F3-4E05-B169-B9EEDE5AB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083" y="2516188"/>
            <a:ext cx="2047905" cy="2970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8D3771-2652-47DE-A3B2-65F63822D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2265" y="629190"/>
            <a:ext cx="5749510" cy="384276"/>
          </a:xfrm>
        </p:spPr>
        <p:txBody>
          <a:bodyPr/>
          <a:lstStyle/>
          <a:p>
            <a:pPr algn="ctr">
              <a:defRPr/>
            </a:pPr>
            <a:r>
              <a:rPr lang="ru-RU" sz="2800" b="1" dirty="0">
                <a:solidFill>
                  <a:srgbClr val="CC3300"/>
                </a:solidFill>
                <a:latin typeface="+mn-lt"/>
              </a:rPr>
              <a:t>НАЧАЛЬНОЕ ОБЩЕЕ ОБРАЗОВАНИЕ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189CDDBB-337F-47AD-B3BA-070803AA26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3018185"/>
              </p:ext>
            </p:extLst>
          </p:nvPr>
        </p:nvGraphicFramePr>
        <p:xfrm>
          <a:off x="0" y="1003300"/>
          <a:ext cx="12080383" cy="57152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144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33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886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03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89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447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312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Классы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Направление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Название курса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Часов в</a:t>
                      </a:r>
                      <a:r>
                        <a:rPr lang="ru-RU" sz="1800" baseline="0" dirty="0">
                          <a:effectLst/>
                        </a:rPr>
                        <a:t> год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Группы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Общее</a:t>
                      </a:r>
                      <a:r>
                        <a:rPr lang="ru-RU" sz="1800" baseline="0" dirty="0">
                          <a:effectLst/>
                        </a:rPr>
                        <a:t> кол-во часов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7806">
                <a:tc rowSpan="6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1 АБ</a:t>
                      </a:r>
                      <a:endParaRPr lang="ru-RU" sz="21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vert="vert27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Социальное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Волшебные ниточки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33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33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98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</a:rPr>
                        <a:t>Общеинтеллектуальное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Олимпиадная математика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33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66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80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Удивительный мир слов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33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66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91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Общекультурное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Вокальное искусство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33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66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25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Духовно-нравственное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История и культура Санкт-Петербурга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33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66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524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Спортивно-оздоровительное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Мы за здоровый образ жизни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17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17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7806"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2 АБВ</a:t>
                      </a:r>
                      <a:endParaRPr lang="ru-RU" sz="21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vert="vert270" anchor="ctr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Социальное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Французский театр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34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780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Я и мой мир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2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68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98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Общеинтеллектуальное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Олимпиадная математика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34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780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Удивительный мир слов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102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780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Общекультурное 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В мире книг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34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34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98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Духовно-нравственное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История и культура Санкт-Петербурга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34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102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6524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Спортивно-оздоровительное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Мы за здоровый образ жизни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17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17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6" marR="50496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2F790DB9-7335-44AB-9E0C-9601ECB6C1F6}"/>
              </a:ext>
            </a:extLst>
          </p:cNvPr>
          <p:cNvSpPr txBox="1">
            <a:spLocks/>
          </p:cNvSpPr>
          <p:nvPr/>
        </p:nvSpPr>
        <p:spPr bwMode="auto">
          <a:xfrm>
            <a:off x="1975257" y="91024"/>
            <a:ext cx="9248163" cy="481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/>
            <a:r>
              <a:rPr lang="ru-RU" b="1" dirty="0">
                <a:solidFill>
                  <a:srgbClr val="008000"/>
                </a:solidFill>
              </a:rPr>
              <a:t>Сентябрь – декабрь 2019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606A7A-2024-4906-AFB8-8554D3D11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1450" y="0"/>
            <a:ext cx="10515600" cy="777875"/>
          </a:xfrm>
        </p:spPr>
        <p:txBody>
          <a:bodyPr/>
          <a:lstStyle/>
          <a:p>
            <a:pPr algn="ctr">
              <a:defRPr/>
            </a:pPr>
            <a:r>
              <a:rPr lang="ru-RU" sz="4000" b="1" dirty="0">
                <a:solidFill>
                  <a:srgbClr val="008000"/>
                </a:solidFill>
                <a:latin typeface="+mn-lt"/>
              </a:rPr>
              <a:t>НАЧАЛЬНОЕ ОБЩЕЕ ОБРАЗОВАНИЕ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7B79E069-354C-46AD-8B2D-6CD7570F8D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814041"/>
              </p:ext>
            </p:extLst>
          </p:nvPr>
        </p:nvGraphicFramePr>
        <p:xfrm>
          <a:off x="119336" y="1268760"/>
          <a:ext cx="11988363" cy="55797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78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59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937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3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017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769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15265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effectLst/>
                        </a:rPr>
                        <a:t>3 АБВ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vert="vert270" anchor="ctr"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Социальное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Французский театр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34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34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</a:rPr>
                        <a:t>Общеинтеллектуальное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Олимпиадная математика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34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Удивительный мир слов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102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10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Общекультурное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Говорим и поем по-французски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9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306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10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Духовно-нравственное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История и культура Санкт-Петербурга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102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5265">
                <a:tc rowSpan="8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effectLst/>
                        </a:rPr>
                        <a:t>4 АБВ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vert="vert270" anchor="ctr"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Социальное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Французский театр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9152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Проектная деятельность по математике. Нелинейный курс.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Общеинтеллектуальное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Олимпиадная математика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Удивительный мир слов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102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10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Занимательная математика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34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102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10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Общекультурное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Говорим и поем по-французски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9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306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10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Духовно-нравственное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История и культура Санкт-Петербурга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34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2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68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69152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Экологические проблемы Санкт-Петербурга. Нелинейный курс.</a:t>
                      </a:r>
                      <a:endParaRPr lang="ru-RU" sz="18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34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34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9808" marR="59808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0FD7B176-7D67-401B-B4B0-995FF8C713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631792"/>
              </p:ext>
            </p:extLst>
          </p:nvPr>
        </p:nvGraphicFramePr>
        <p:xfrm>
          <a:off x="111125" y="609600"/>
          <a:ext cx="12080875" cy="6524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144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34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888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03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89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447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524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Классы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8" marR="5049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Направление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8" marR="5049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Название курса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8" marR="5049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Часов в</a:t>
                      </a:r>
                      <a:r>
                        <a:rPr lang="ru-RU" sz="1800" baseline="0" dirty="0">
                          <a:effectLst/>
                        </a:rPr>
                        <a:t> год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8" marR="5049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Группы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8" marR="5049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Общее</a:t>
                      </a:r>
                      <a:r>
                        <a:rPr lang="ru-RU" sz="1800" baseline="0" dirty="0">
                          <a:effectLst/>
                        </a:rPr>
                        <a:t> кол-во часов</a:t>
                      </a:r>
                      <a:endParaRPr lang="ru-RU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50498" marR="50498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>
            <a:extLst>
              <a:ext uri="{FF2B5EF4-FFF2-40B4-BE49-F238E27FC236}">
                <a16:creationId xmlns:a16="http://schemas.microsoft.com/office/drawing/2014/main" id="{515CABD1-8841-4CC0-A460-64FD8CFC2A6F}"/>
              </a:ext>
            </a:extLst>
          </p:cNvPr>
          <p:cNvSpPr txBox="1">
            <a:spLocks/>
          </p:cNvSpPr>
          <p:nvPr/>
        </p:nvSpPr>
        <p:spPr>
          <a:xfrm>
            <a:off x="1914436" y="153812"/>
            <a:ext cx="10190878" cy="481347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b="1" dirty="0">
                <a:solidFill>
                  <a:srgbClr val="CC3300"/>
                </a:solidFill>
              </a:rPr>
              <a:t>ОСНОВНОЕ ОБЩЕЕ ОБРАЗОВАНИЕ</a:t>
            </a:r>
            <a:endParaRPr lang="ru-RU" dirty="0">
              <a:solidFill>
                <a:srgbClr val="CC3300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7FFD0A3-D976-484E-AFB3-C1F2508BD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325" y="635159"/>
            <a:ext cx="6929306" cy="6192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02440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>
            <a:extLst>
              <a:ext uri="{FF2B5EF4-FFF2-40B4-BE49-F238E27FC236}">
                <a16:creationId xmlns:a16="http://schemas.microsoft.com/office/drawing/2014/main" id="{8CFBA297-CC7A-4134-8186-0EE3ED35B764}"/>
              </a:ext>
            </a:extLst>
          </p:cNvPr>
          <p:cNvSpPr txBox="1">
            <a:spLocks/>
          </p:cNvSpPr>
          <p:nvPr/>
        </p:nvSpPr>
        <p:spPr>
          <a:xfrm>
            <a:off x="1914436" y="153812"/>
            <a:ext cx="10190878" cy="481347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b="1" dirty="0">
                <a:solidFill>
                  <a:srgbClr val="CC3300"/>
                </a:solidFill>
              </a:rPr>
              <a:t>СРЕДНЕЕ ОБЩЕЕ ОБРАЗОВАНИЕ (в режиме апробации)</a:t>
            </a:r>
            <a:endParaRPr lang="ru-RU" dirty="0">
              <a:solidFill>
                <a:srgbClr val="CC33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9FBD9C-B0FB-434F-840B-2DFD0CB3A586}"/>
              </a:ext>
            </a:extLst>
          </p:cNvPr>
          <p:cNvSpPr txBox="1"/>
          <p:nvPr/>
        </p:nvSpPr>
        <p:spPr>
          <a:xfrm>
            <a:off x="3956701" y="5293042"/>
            <a:ext cx="81486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CC3300"/>
                </a:solidFill>
              </a:rPr>
              <a:t>*********************************************************************</a:t>
            </a:r>
          </a:p>
          <a:p>
            <a:r>
              <a:rPr lang="ru-RU" dirty="0">
                <a:solidFill>
                  <a:srgbClr val="005392"/>
                </a:solidFill>
              </a:rPr>
              <a:t>Далее на слайдах выборочно представлены фотографии, отражающие различные аспекты внеурочной деятельности в школе №4 Кусто в период сентябрь-декабрь 2019 года. Это и обычные занятия, и участие в мероприятиях, и победы на олимпиадах и конкурсах.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64D17191-8B4E-43DC-A775-06650B2CC7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6849676"/>
              </p:ext>
            </p:extLst>
          </p:nvPr>
        </p:nvGraphicFramePr>
        <p:xfrm>
          <a:off x="2650056" y="620838"/>
          <a:ext cx="9270195" cy="46578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36848">
                  <a:extLst>
                    <a:ext uri="{9D8B030D-6E8A-4147-A177-3AD203B41FA5}">
                      <a16:colId xmlns:a16="http://schemas.microsoft.com/office/drawing/2014/main" val="1401083627"/>
                    </a:ext>
                  </a:extLst>
                </a:gridCol>
                <a:gridCol w="2351822">
                  <a:extLst>
                    <a:ext uri="{9D8B030D-6E8A-4147-A177-3AD203B41FA5}">
                      <a16:colId xmlns:a16="http://schemas.microsoft.com/office/drawing/2014/main" val="1210951595"/>
                    </a:ext>
                  </a:extLst>
                </a:gridCol>
                <a:gridCol w="691929">
                  <a:extLst>
                    <a:ext uri="{9D8B030D-6E8A-4147-A177-3AD203B41FA5}">
                      <a16:colId xmlns:a16="http://schemas.microsoft.com/office/drawing/2014/main" val="1332867129"/>
                    </a:ext>
                  </a:extLst>
                </a:gridCol>
                <a:gridCol w="691929">
                  <a:extLst>
                    <a:ext uri="{9D8B030D-6E8A-4147-A177-3AD203B41FA5}">
                      <a16:colId xmlns:a16="http://schemas.microsoft.com/office/drawing/2014/main" val="2254070726"/>
                    </a:ext>
                  </a:extLst>
                </a:gridCol>
                <a:gridCol w="691929">
                  <a:extLst>
                    <a:ext uri="{9D8B030D-6E8A-4147-A177-3AD203B41FA5}">
                      <a16:colId xmlns:a16="http://schemas.microsoft.com/office/drawing/2014/main" val="1693497005"/>
                    </a:ext>
                  </a:extLst>
                </a:gridCol>
                <a:gridCol w="830873">
                  <a:extLst>
                    <a:ext uri="{9D8B030D-6E8A-4147-A177-3AD203B41FA5}">
                      <a16:colId xmlns:a16="http://schemas.microsoft.com/office/drawing/2014/main" val="1362062999"/>
                    </a:ext>
                  </a:extLst>
                </a:gridCol>
                <a:gridCol w="691005">
                  <a:extLst>
                    <a:ext uri="{9D8B030D-6E8A-4147-A177-3AD203B41FA5}">
                      <a16:colId xmlns:a16="http://schemas.microsoft.com/office/drawing/2014/main" val="2652733086"/>
                    </a:ext>
                  </a:extLst>
                </a:gridCol>
                <a:gridCol w="552987">
                  <a:extLst>
                    <a:ext uri="{9D8B030D-6E8A-4147-A177-3AD203B41FA5}">
                      <a16:colId xmlns:a16="http://schemas.microsoft.com/office/drawing/2014/main" val="2928029056"/>
                    </a:ext>
                  </a:extLst>
                </a:gridCol>
                <a:gridCol w="830873">
                  <a:extLst>
                    <a:ext uri="{9D8B030D-6E8A-4147-A177-3AD203B41FA5}">
                      <a16:colId xmlns:a16="http://schemas.microsoft.com/office/drawing/2014/main" val="1870367606"/>
                    </a:ext>
                  </a:extLst>
                </a:gridCol>
              </a:tblGrid>
              <a:tr h="268760">
                <a:tc gridSpan="9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Недельный план внеурочной деятельности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для 10-11 классов на 2019/2020 учебный  год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2027094"/>
                  </a:ext>
                </a:extLst>
              </a:tr>
              <a:tr h="438192">
                <a:tc row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Направления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 row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Название деятельности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 gridSpan="5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 (кол-во</a:t>
                      </a:r>
                      <a:br>
                        <a:rPr lang="ru-RU" sz="1200" dirty="0">
                          <a:effectLst/>
                        </a:rPr>
                      </a:br>
                      <a:r>
                        <a:rPr lang="ru-RU" sz="1200" dirty="0">
                          <a:effectLst/>
                        </a:rPr>
                        <a:t> часов в нед.)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vert="vert27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ИТОГО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vert="vert270" anchor="ctr"/>
                </a:tc>
                <a:extLst>
                  <a:ext uri="{0D108BD9-81ED-4DB2-BD59-A6C34878D82A}">
                    <a16:rowId xmlns:a16="http://schemas.microsoft.com/office/drawing/2014/main" val="1940556488"/>
                  </a:ext>
                </a:extLst>
              </a:tr>
              <a:tr h="609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 класс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11 класс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(кол-во </a:t>
                      </a:r>
                      <a:br>
                        <a:rPr lang="ru-RU" sz="1200" dirty="0">
                          <a:effectLst/>
                        </a:rPr>
                      </a:br>
                      <a:r>
                        <a:rPr lang="ru-RU" sz="1200" dirty="0">
                          <a:effectLst/>
                        </a:rPr>
                        <a:t>     часов в год)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vert="vert270" anchor="ctr"/>
                </a:tc>
                <a:extLst>
                  <a:ext uri="{0D108BD9-81ED-4DB2-BD59-A6C34878D82A}">
                    <a16:rowId xmlns:a16="http://schemas.microsoft.com/office/drawing/2014/main" val="3617230012"/>
                  </a:ext>
                </a:extLst>
              </a:tr>
              <a:tr h="1370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10-А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10-Б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10-В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11-А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11-Б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5579108"/>
                  </a:ext>
                </a:extLst>
              </a:tr>
              <a:tr h="4381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Спортивно-оздоровительное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Мы за здоровый образ жизни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0,33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0,33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0,33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0,25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0,25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1,5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extLst>
                  <a:ext uri="{0D108BD9-81ED-4DB2-BD59-A6C34878D82A}">
                    <a16:rowId xmlns:a16="http://schemas.microsoft.com/office/drawing/2014/main" val="3642160966"/>
                  </a:ext>
                </a:extLst>
              </a:tr>
              <a:tr h="2687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Общекультурное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Цивилизация Франции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0,66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0,66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0,66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102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extLst>
                  <a:ext uri="{0D108BD9-81ED-4DB2-BD59-A6C34878D82A}">
                    <a16:rowId xmlns:a16="http://schemas.microsoft.com/office/drawing/2014/main" val="3292082106"/>
                  </a:ext>
                </a:extLst>
              </a:tr>
              <a:tr h="2740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Математика: избранные вопросы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1,33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1,33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1,33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204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extLst>
                  <a:ext uri="{0D108BD9-81ED-4DB2-BD59-A6C34878D82A}">
                    <a16:rowId xmlns:a16="http://schemas.microsoft.com/office/drawing/2014/main" val="2158261472"/>
                  </a:ext>
                </a:extLst>
              </a:tr>
              <a:tr h="2740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Информатика и программирование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1,5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1,5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102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extLst>
                  <a:ext uri="{0D108BD9-81ED-4DB2-BD59-A6C34878D82A}">
                    <a16:rowId xmlns:a16="http://schemas.microsoft.com/office/drawing/2014/main" val="782794598"/>
                  </a:ext>
                </a:extLst>
              </a:tr>
              <a:tr h="2740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Многообразие животного мира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0,33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0,33 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0,33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34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extLst>
                  <a:ext uri="{0D108BD9-81ED-4DB2-BD59-A6C34878D82A}">
                    <a16:rowId xmlns:a16="http://schemas.microsoft.com/office/drawing/2014/main" val="2057796240"/>
                  </a:ext>
                </a:extLst>
              </a:tr>
              <a:tr h="2687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Химия для "блондинок"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1,5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extLst>
                  <a:ext uri="{0D108BD9-81ED-4DB2-BD59-A6C34878D82A}">
                    <a16:rowId xmlns:a16="http://schemas.microsoft.com/office/drawing/2014/main" val="2712581238"/>
                  </a:ext>
                </a:extLst>
              </a:tr>
              <a:tr h="4031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Обще-интеллектуальное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Основы химии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34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extLst>
                  <a:ext uri="{0D108BD9-81ED-4DB2-BD59-A6C34878D82A}">
                    <a16:rowId xmlns:a16="http://schemas.microsoft.com/office/drawing/2014/main" val="3254775559"/>
                  </a:ext>
                </a:extLst>
              </a:tr>
              <a:tr h="13701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Социальное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Давайте поспорим!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0,33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0,33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0,33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68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extLst>
                  <a:ext uri="{0D108BD9-81ED-4DB2-BD59-A6C34878D82A}">
                    <a16:rowId xmlns:a16="http://schemas.microsoft.com/office/drawing/2014/main" val="3335837429"/>
                  </a:ext>
                </a:extLst>
              </a:tr>
              <a:tr h="4031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Духовно-нравственное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Величайшее богатство народа - русский язык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0,33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0,33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0,33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68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extLst>
                  <a:ext uri="{0D108BD9-81ED-4DB2-BD59-A6C34878D82A}">
                    <a16:rowId xmlns:a16="http://schemas.microsoft.com/office/drawing/2014/main" val="3132160560"/>
                  </a:ext>
                </a:extLst>
              </a:tr>
              <a:tr h="14369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ИТОГО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3,81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3,81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3,81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4,75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4,75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b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714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39" marR="49039" marT="0" marB="0" anchor="ctr"/>
                </a:tc>
                <a:extLst>
                  <a:ext uri="{0D108BD9-81ED-4DB2-BD59-A6C34878D82A}">
                    <a16:rowId xmlns:a16="http://schemas.microsoft.com/office/drawing/2014/main" val="16721803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58048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>
            <a:extLst>
              <a:ext uri="{FF2B5EF4-FFF2-40B4-BE49-F238E27FC236}">
                <a16:creationId xmlns:a16="http://schemas.microsoft.com/office/drawing/2014/main" id="{4F500FDB-B633-44CA-812F-4C759908D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6450" y="0"/>
            <a:ext cx="9572625" cy="542925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altLang="ru-RU" sz="4000" b="1" dirty="0" err="1">
                <a:solidFill>
                  <a:srgbClr val="008000"/>
                </a:solidFill>
                <a:latin typeface="+mn-lt"/>
              </a:rPr>
              <a:t>Общеинтеллектуальное</a:t>
            </a:r>
            <a:r>
              <a:rPr lang="ru-RU" altLang="ru-RU" sz="4000" b="1" dirty="0">
                <a:solidFill>
                  <a:srgbClr val="008000"/>
                </a:solidFill>
                <a:latin typeface="+mn-lt"/>
              </a:rPr>
              <a:t> направление</a:t>
            </a:r>
          </a:p>
        </p:txBody>
      </p:sp>
      <p:sp>
        <p:nvSpPr>
          <p:cNvPr id="10244" name="Объект 2">
            <a:extLst>
              <a:ext uri="{FF2B5EF4-FFF2-40B4-BE49-F238E27FC236}">
                <a16:creationId xmlns:a16="http://schemas.microsoft.com/office/drawing/2014/main" id="{62664883-B370-4DBE-A07F-1AA132BB958F}"/>
              </a:ext>
            </a:extLst>
          </p:cNvPr>
          <p:cNvSpPr txBox="1">
            <a:spLocks/>
          </p:cNvSpPr>
          <p:nvPr/>
        </p:nvSpPr>
        <p:spPr bwMode="auto">
          <a:xfrm>
            <a:off x="1857375" y="698500"/>
            <a:ext cx="5962027" cy="1523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Линейный курс «Олимпиадная математика»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Для 1-х, 2-х, 3-х, 4-х классов отдельно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u="sng" dirty="0">
                <a:solidFill>
                  <a:srgbClr val="CC3300"/>
                </a:solidFill>
              </a:rPr>
              <a:t>35-45 минут, 1 раз в неделю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dirty="0">
                <a:solidFill>
                  <a:srgbClr val="CC3300"/>
                </a:solidFill>
              </a:rPr>
              <a:t>Учитель: Афанасьева Анастасия Александровна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F411093-0BBC-4E03-B770-F5C165F0A5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955" y="2131911"/>
            <a:ext cx="4663133" cy="349395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16D36B2-5C52-4835-8408-54F8DBC0D2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073" y="698500"/>
            <a:ext cx="3826147" cy="286682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A5E37CD-071E-4C73-BC08-5B6C5F6770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073" y="3833770"/>
            <a:ext cx="3826147" cy="2866821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>
            <a:extLst>
              <a:ext uri="{FF2B5EF4-FFF2-40B4-BE49-F238E27FC236}">
                <a16:creationId xmlns:a16="http://schemas.microsoft.com/office/drawing/2014/main" id="{2DB5434A-29B0-4E61-A8DF-EB8D51F92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8063" y="0"/>
            <a:ext cx="8747125" cy="542925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altLang="ru-RU" sz="4000" b="1" dirty="0" err="1">
                <a:solidFill>
                  <a:srgbClr val="008000"/>
                </a:solidFill>
                <a:latin typeface="+mn-lt"/>
              </a:rPr>
              <a:t>Общеинтеллектуальное</a:t>
            </a:r>
            <a:r>
              <a:rPr lang="ru-RU" altLang="ru-RU" sz="4000" b="1" dirty="0">
                <a:solidFill>
                  <a:srgbClr val="008000"/>
                </a:solidFill>
                <a:latin typeface="+mn-lt"/>
              </a:rPr>
              <a:t> направление</a:t>
            </a:r>
          </a:p>
        </p:txBody>
      </p:sp>
      <p:sp>
        <p:nvSpPr>
          <p:cNvPr id="19459" name="Объект 2">
            <a:extLst>
              <a:ext uri="{FF2B5EF4-FFF2-40B4-BE49-F238E27FC236}">
                <a16:creationId xmlns:a16="http://schemas.microsoft.com/office/drawing/2014/main" id="{7E962E4A-4070-4FEF-BF74-064CDB6568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5908" y="732930"/>
            <a:ext cx="7118977" cy="2468723"/>
          </a:xfrm>
        </p:spPr>
        <p:txBody>
          <a:bodyPr/>
          <a:lstStyle/>
          <a:p>
            <a:pPr marL="0" indent="0"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Линейный курс «За страницами учебника математики» </a:t>
            </a:r>
          </a:p>
          <a:p>
            <a:pPr marL="0" indent="0"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Для 5-х, 6-х, 7-х и 8-х классов отдельно</a:t>
            </a:r>
          </a:p>
          <a:p>
            <a:pPr marL="0" indent="0"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u="sng" dirty="0">
                <a:solidFill>
                  <a:srgbClr val="CC3300"/>
                </a:solidFill>
              </a:rPr>
              <a:t>60 минут, 1 раз в неделю</a:t>
            </a:r>
          </a:p>
          <a:p>
            <a:pPr marL="0" indent="0"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dirty="0">
                <a:solidFill>
                  <a:srgbClr val="CC3300"/>
                </a:solidFill>
              </a:rPr>
              <a:t>Учителя: Афанасьева Анастасия Александровна, </a:t>
            </a:r>
            <a:br>
              <a:rPr lang="ru-RU" altLang="ru-RU" sz="2000" dirty="0">
                <a:solidFill>
                  <a:srgbClr val="CC3300"/>
                </a:solidFill>
              </a:rPr>
            </a:br>
            <a:r>
              <a:rPr lang="ru-RU" altLang="ru-RU" sz="2000" dirty="0" err="1">
                <a:solidFill>
                  <a:srgbClr val="CC3300"/>
                </a:solidFill>
              </a:rPr>
              <a:t>Дятченко</a:t>
            </a:r>
            <a:r>
              <a:rPr lang="ru-RU" altLang="ru-RU" sz="2000" dirty="0">
                <a:solidFill>
                  <a:srgbClr val="CC3300"/>
                </a:solidFill>
              </a:rPr>
              <a:t> Татьяна Юрьевна, </a:t>
            </a:r>
            <a:br>
              <a:rPr lang="ru-RU" altLang="ru-RU" sz="2000" dirty="0">
                <a:solidFill>
                  <a:srgbClr val="CC3300"/>
                </a:solidFill>
              </a:rPr>
            </a:br>
            <a:r>
              <a:rPr lang="ru-RU" altLang="ru-RU" sz="2000" dirty="0">
                <a:solidFill>
                  <a:srgbClr val="CC3300"/>
                </a:solidFill>
              </a:rPr>
              <a:t>Самарина Татьяна Константиновна, </a:t>
            </a:r>
            <a:br>
              <a:rPr lang="ru-RU" altLang="ru-RU" sz="2000" dirty="0">
                <a:solidFill>
                  <a:srgbClr val="CC3300"/>
                </a:solidFill>
              </a:rPr>
            </a:br>
            <a:r>
              <a:rPr lang="ru-RU" altLang="ru-RU" sz="2000" dirty="0">
                <a:solidFill>
                  <a:srgbClr val="CC3300"/>
                </a:solidFill>
              </a:rPr>
              <a:t>Станиславская Тамара Степановна</a:t>
            </a:r>
            <a:endParaRPr lang="ru-RU" altLang="ru-RU" sz="2000" b="1" dirty="0">
              <a:solidFill>
                <a:srgbClr val="CC3300"/>
              </a:solidFill>
            </a:endParaRPr>
          </a:p>
          <a:p>
            <a:pPr marL="0" indent="0"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endParaRPr lang="ru-RU" altLang="ru-RU" sz="2000" b="1" dirty="0">
              <a:solidFill>
                <a:srgbClr val="CC330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E799422-5727-44DD-B076-1A03041F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0292" y="2229497"/>
            <a:ext cx="4406046" cy="432230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8853708-9043-44D8-8FBB-0B3E48C10A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667" y="3028425"/>
            <a:ext cx="2767222" cy="20734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05FA9BF-1DAB-41EE-98AB-A8ED19EEDD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073" y="4127384"/>
            <a:ext cx="2877423" cy="215597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49DFD19A-3A81-47E0-87DA-1E84D4183DB7}"/>
              </a:ext>
            </a:extLst>
          </p:cNvPr>
          <p:cNvSpPr txBox="1">
            <a:spLocks/>
          </p:cNvSpPr>
          <p:nvPr/>
        </p:nvSpPr>
        <p:spPr bwMode="auto">
          <a:xfrm>
            <a:off x="2493963" y="31750"/>
            <a:ext cx="8609012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4000" b="1" dirty="0">
                <a:solidFill>
                  <a:srgbClr val="008000"/>
                </a:solidFill>
                <a:latin typeface="+mn-lt"/>
              </a:rPr>
              <a:t>Социальное направление</a:t>
            </a:r>
          </a:p>
        </p:txBody>
      </p:sp>
      <p:sp>
        <p:nvSpPr>
          <p:cNvPr id="11267" name="Объект 2">
            <a:extLst>
              <a:ext uri="{FF2B5EF4-FFF2-40B4-BE49-F238E27FC236}">
                <a16:creationId xmlns:a16="http://schemas.microsoft.com/office/drawing/2014/main" id="{2992F9C1-26C6-4B8B-8B0B-E1C0D5168B9D}"/>
              </a:ext>
            </a:extLst>
          </p:cNvPr>
          <p:cNvSpPr txBox="1">
            <a:spLocks/>
          </p:cNvSpPr>
          <p:nvPr/>
        </p:nvSpPr>
        <p:spPr bwMode="auto">
          <a:xfrm>
            <a:off x="1550406" y="745369"/>
            <a:ext cx="5362123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Линейный курс 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«Волшебные ниточки»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Для 1-х классов 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u="sng" dirty="0">
                <a:solidFill>
                  <a:srgbClr val="CC3300"/>
                </a:solidFill>
              </a:rPr>
              <a:t>35 минут, 1</a:t>
            </a:r>
            <a:r>
              <a:rPr lang="en-US" altLang="ru-RU" sz="2000" b="1" u="sng" dirty="0">
                <a:solidFill>
                  <a:srgbClr val="CC3300"/>
                </a:solidFill>
              </a:rPr>
              <a:t> </a:t>
            </a:r>
            <a:r>
              <a:rPr lang="ru-RU" altLang="ru-RU" sz="2000" b="1" u="sng" dirty="0">
                <a:solidFill>
                  <a:srgbClr val="CC3300"/>
                </a:solidFill>
              </a:rPr>
              <a:t>раз в неделю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dirty="0">
                <a:solidFill>
                  <a:srgbClr val="CC3300"/>
                </a:solidFill>
              </a:rPr>
              <a:t>Учитель: </a:t>
            </a:r>
            <a:r>
              <a:rPr lang="ru-RU" altLang="ru-RU" sz="2000" dirty="0" err="1">
                <a:solidFill>
                  <a:srgbClr val="CC3300"/>
                </a:solidFill>
              </a:rPr>
              <a:t>Краснокутская</a:t>
            </a:r>
            <a:r>
              <a:rPr lang="ru-RU" altLang="ru-RU" sz="2000" dirty="0">
                <a:solidFill>
                  <a:srgbClr val="CC3300"/>
                </a:solidFill>
              </a:rPr>
              <a:t> Светлана Ивановна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CD71C3F-1F95-4985-A9C0-ABD9D3110C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529" y="679509"/>
            <a:ext cx="4576448" cy="3429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D43A912-9E50-415B-AE72-6148F880CB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786" y="2602090"/>
            <a:ext cx="3687214" cy="276272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1DD0EF2-62A5-4E78-AD32-261A263AB0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5218" y="4669666"/>
            <a:ext cx="1503555" cy="1390293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59E5BDB-D00C-48A1-932A-0464404E6B94}"/>
              </a:ext>
            </a:extLst>
          </p:cNvPr>
          <p:cNvSpPr/>
          <p:nvPr/>
        </p:nvSpPr>
        <p:spPr>
          <a:xfrm>
            <a:off x="3825583" y="5424130"/>
            <a:ext cx="7491413" cy="17425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85000"/>
              </a:lnSpc>
              <a:defRPr/>
            </a:pPr>
            <a:r>
              <a:rPr lang="ru-RU" dirty="0">
                <a:solidFill>
                  <a:srgbClr val="005392"/>
                </a:solidFill>
                <a:latin typeface="+mn-lt"/>
              </a:rPr>
              <a:t>Основная задача работы с нитками – развитие мелкой моторики, фантазии и нестандартного мышления. </a:t>
            </a:r>
            <a:br>
              <a:rPr lang="ru-RU" dirty="0">
                <a:solidFill>
                  <a:srgbClr val="005392"/>
                </a:solidFill>
                <a:latin typeface="+mn-lt"/>
              </a:rPr>
            </a:br>
            <a:endParaRPr lang="ru-RU" dirty="0">
              <a:solidFill>
                <a:srgbClr val="005392"/>
              </a:solidFill>
              <a:latin typeface="+mn-lt"/>
            </a:endParaRPr>
          </a:p>
          <a:p>
            <a:pPr>
              <a:lnSpc>
                <a:spcPct val="85000"/>
              </a:lnSpc>
              <a:defRPr/>
            </a:pPr>
            <a:r>
              <a:rPr lang="ru-RU" dirty="0">
                <a:solidFill>
                  <a:srgbClr val="005392"/>
                </a:solidFill>
                <a:latin typeface="+mn-lt"/>
              </a:rPr>
              <a:t>Мы используем нитки как для создания полноценных работ - картин, ковриков, игрушек, так и для разработки отдельных элементов поделки. Дети учатся творить настоящие чудеса собственными руками!</a:t>
            </a:r>
          </a:p>
          <a:p>
            <a:pPr>
              <a:lnSpc>
                <a:spcPct val="85000"/>
              </a:lnSpc>
              <a:defRPr/>
            </a:pPr>
            <a:endParaRPr lang="ru-RU" dirty="0">
              <a:solidFill>
                <a:srgbClr val="005392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54551CC0-76BC-4DD1-AEA1-040B86F82605}"/>
              </a:ext>
            </a:extLst>
          </p:cNvPr>
          <p:cNvSpPr txBox="1">
            <a:spLocks/>
          </p:cNvSpPr>
          <p:nvPr/>
        </p:nvSpPr>
        <p:spPr bwMode="auto">
          <a:xfrm>
            <a:off x="2493963" y="31750"/>
            <a:ext cx="8609012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4000" b="1" dirty="0">
                <a:solidFill>
                  <a:srgbClr val="008000"/>
                </a:solidFill>
                <a:latin typeface="+mn-lt"/>
              </a:rPr>
              <a:t>Социальное направление</a:t>
            </a:r>
          </a:p>
        </p:txBody>
      </p:sp>
      <p:sp>
        <p:nvSpPr>
          <p:cNvPr id="12291" name="Объект 2">
            <a:extLst>
              <a:ext uri="{FF2B5EF4-FFF2-40B4-BE49-F238E27FC236}">
                <a16:creationId xmlns:a16="http://schemas.microsoft.com/office/drawing/2014/main" id="{F6F131A8-47EF-457A-89D9-E20056A8FB17}"/>
              </a:ext>
            </a:extLst>
          </p:cNvPr>
          <p:cNvSpPr txBox="1">
            <a:spLocks/>
          </p:cNvSpPr>
          <p:nvPr/>
        </p:nvSpPr>
        <p:spPr bwMode="auto">
          <a:xfrm>
            <a:off x="2201863" y="536575"/>
            <a:ext cx="5894388" cy="1871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Нелинейный курс 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«Проектная деятельность по математике»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Для 4-х классов 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u="sng" dirty="0">
                <a:solidFill>
                  <a:srgbClr val="CC3300"/>
                </a:solidFill>
              </a:rPr>
              <a:t>34 часа в год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dirty="0">
                <a:solidFill>
                  <a:srgbClr val="CC3300"/>
                </a:solidFill>
              </a:rPr>
              <a:t>Учитель: Афанасьева Анастасия Александровна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7843D04-BD32-4231-938A-77DF45B447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157" y="574675"/>
            <a:ext cx="4033960" cy="302253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8CF72D6-B9ED-449C-8263-88C6E3E025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950" y="4011902"/>
            <a:ext cx="3054190" cy="228841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029D2A9-9E4F-49C8-AE29-6AA26A62DE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743" y="3767415"/>
            <a:ext cx="3706788" cy="2777390"/>
          </a:xfrm>
          <a:prstGeom prst="rect">
            <a:avLst/>
          </a:prstGeom>
        </p:spPr>
      </p:pic>
      <p:sp>
        <p:nvSpPr>
          <p:cNvPr id="8" name="Прямоугольник 5">
            <a:extLst>
              <a:ext uri="{FF2B5EF4-FFF2-40B4-BE49-F238E27FC236}">
                <a16:creationId xmlns:a16="http://schemas.microsoft.com/office/drawing/2014/main" id="{E887357C-71E2-4289-B410-924C4149CD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4417" y="2268838"/>
            <a:ext cx="5767678" cy="196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2000" dirty="0">
                <a:solidFill>
                  <a:srgbClr val="005392"/>
                </a:solidFill>
              </a:rPr>
              <a:t>Этот курс позволяет получить ребятам уникальный опыт социально значимой деятельности – организации математических игр, квестов и спектаклей на математические темы для воспитанников детского сада «Калипсо» и учеников  начальной школы.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2000" dirty="0">
              <a:solidFill>
                <a:srgbClr val="005392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D93BBF90-A330-4D7A-85A4-996AC575049C}"/>
              </a:ext>
            </a:extLst>
          </p:cNvPr>
          <p:cNvSpPr txBox="1">
            <a:spLocks/>
          </p:cNvSpPr>
          <p:nvPr/>
        </p:nvSpPr>
        <p:spPr bwMode="auto">
          <a:xfrm>
            <a:off x="2074863" y="23813"/>
            <a:ext cx="8609012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4000" b="1" dirty="0">
                <a:solidFill>
                  <a:srgbClr val="008000"/>
                </a:solidFill>
                <a:latin typeface="+mn-lt"/>
              </a:rPr>
              <a:t>Социальное направление</a:t>
            </a:r>
          </a:p>
        </p:txBody>
      </p:sp>
      <p:sp>
        <p:nvSpPr>
          <p:cNvPr id="16387" name="Объект 2">
            <a:extLst>
              <a:ext uri="{FF2B5EF4-FFF2-40B4-BE49-F238E27FC236}">
                <a16:creationId xmlns:a16="http://schemas.microsoft.com/office/drawing/2014/main" id="{DC9EAED1-7671-46B2-BEBC-E91CA878AF56}"/>
              </a:ext>
            </a:extLst>
          </p:cNvPr>
          <p:cNvSpPr txBox="1">
            <a:spLocks/>
          </p:cNvSpPr>
          <p:nvPr/>
        </p:nvSpPr>
        <p:spPr bwMode="auto">
          <a:xfrm>
            <a:off x="1188876" y="604488"/>
            <a:ext cx="6855000" cy="2151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Нелинейный курс «Финансовая грамотность»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Для 5-х и 8-х классов совместно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u="sng" dirty="0">
                <a:solidFill>
                  <a:srgbClr val="CC3300"/>
                </a:solidFill>
              </a:rPr>
              <a:t> 68 часов в год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dirty="0">
                <a:solidFill>
                  <a:srgbClr val="CC3300"/>
                </a:solidFill>
              </a:rPr>
              <a:t>Учителя: Афанасьева Анастасия Александровна, </a:t>
            </a:r>
            <a:br>
              <a:rPr lang="ru-RU" altLang="ru-RU" sz="2000" dirty="0">
                <a:solidFill>
                  <a:srgbClr val="CC3300"/>
                </a:solidFill>
              </a:rPr>
            </a:br>
            <a:r>
              <a:rPr lang="ru-RU" altLang="ru-RU" sz="2000" dirty="0">
                <a:solidFill>
                  <a:srgbClr val="CC3300"/>
                </a:solidFill>
              </a:rPr>
              <a:t>Самарина Татьяна Константиновна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3DD6848-FB59-4359-B7B0-F8F95742C9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625" y="1832066"/>
            <a:ext cx="4458431" cy="4464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F633A13-68E6-4FCA-9C6D-0A8A09B5E5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4496" y="1252049"/>
            <a:ext cx="3385533" cy="58001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3160D26-B964-4FF8-AAEC-7E30AD1891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522" y="2918686"/>
            <a:ext cx="5450483" cy="215129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B76B294-90CF-4370-AFDF-8F5017CDF1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511" y="2340528"/>
            <a:ext cx="3454506" cy="58283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03852D5-E730-4C00-9766-E518266AAA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199" y="5069981"/>
            <a:ext cx="2271376" cy="1701876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F1B3672-176E-4653-AD13-F62F02412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542925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altLang="ru-RU" sz="4000" b="1" dirty="0">
                <a:solidFill>
                  <a:srgbClr val="008000"/>
                </a:solidFill>
                <a:latin typeface="+mn-lt"/>
              </a:rPr>
              <a:t>Общекультурное направление</a:t>
            </a:r>
          </a:p>
        </p:txBody>
      </p:sp>
      <p:sp>
        <p:nvSpPr>
          <p:cNvPr id="9220" name="Объект 2">
            <a:extLst>
              <a:ext uri="{FF2B5EF4-FFF2-40B4-BE49-F238E27FC236}">
                <a16:creationId xmlns:a16="http://schemas.microsoft.com/office/drawing/2014/main" id="{7BE4CB06-564A-4840-B54A-99D2449CA9D3}"/>
              </a:ext>
            </a:extLst>
          </p:cNvPr>
          <p:cNvSpPr txBox="1">
            <a:spLocks/>
          </p:cNvSpPr>
          <p:nvPr/>
        </p:nvSpPr>
        <p:spPr bwMode="auto">
          <a:xfrm>
            <a:off x="837341" y="683077"/>
            <a:ext cx="7278687" cy="2194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Линейный курс 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«Вокальное искусство»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CC3300"/>
                </a:solidFill>
              </a:rPr>
              <a:t>Для 1-х классов 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b="1" u="sng" dirty="0">
                <a:solidFill>
                  <a:srgbClr val="CC3300"/>
                </a:solidFill>
              </a:rPr>
              <a:t>35 минут, 1</a:t>
            </a:r>
            <a:r>
              <a:rPr lang="en-US" altLang="ru-RU" sz="2000" b="1" u="sng" dirty="0">
                <a:solidFill>
                  <a:srgbClr val="CC3300"/>
                </a:solidFill>
              </a:rPr>
              <a:t> </a:t>
            </a:r>
            <a:r>
              <a:rPr lang="ru-RU" altLang="ru-RU" sz="2000" b="1" u="sng" dirty="0">
                <a:solidFill>
                  <a:srgbClr val="CC3300"/>
                </a:solidFill>
              </a:rPr>
              <a:t>раз в неделю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2000" dirty="0">
                <a:solidFill>
                  <a:srgbClr val="CC3300"/>
                </a:solidFill>
              </a:rPr>
              <a:t>Педагог: Щербакова Вероника Андреевна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2DCCE39-C7CC-4764-A1E6-B1E2F9E674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569" y="2383249"/>
            <a:ext cx="4789204" cy="358841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AD25879-4DEF-41F3-95F6-ED379B1FA6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49" y="2785146"/>
            <a:ext cx="4921541" cy="2768367"/>
          </a:xfrm>
          <a:prstGeom prst="rect">
            <a:avLst/>
          </a:prstGeom>
        </p:spPr>
      </p:pic>
      <p:sp>
        <p:nvSpPr>
          <p:cNvPr id="8" name="Объект 2">
            <a:extLst>
              <a:ext uri="{FF2B5EF4-FFF2-40B4-BE49-F238E27FC236}">
                <a16:creationId xmlns:a16="http://schemas.microsoft.com/office/drawing/2014/main" id="{89249039-7FB2-4144-9EB8-96A04BA860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9569" y="1037549"/>
            <a:ext cx="4622334" cy="1277813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ru-RU" altLang="ru-RU" sz="2000" dirty="0">
                <a:solidFill>
                  <a:srgbClr val="005392"/>
                </a:solidFill>
              </a:rPr>
              <a:t>На занятиях мы учимся владеть голосом, работать с микрофоном, развиваем артистизм и умение держаться на сцене.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D799A663-AB52-43F1-A106-DB4D9F50F4E8}"/>
              </a:ext>
            </a:extLst>
          </p:cNvPr>
          <p:cNvGrpSpPr/>
          <p:nvPr/>
        </p:nvGrpSpPr>
        <p:grpSpPr>
          <a:xfrm>
            <a:off x="6535024" y="1098958"/>
            <a:ext cx="5253162" cy="3714373"/>
            <a:chOff x="6535024" y="1098958"/>
            <a:chExt cx="5253162" cy="3714373"/>
          </a:xfrm>
        </p:grpSpPr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id="{10CF2675-7D18-4609-ADC4-37FE0E49DC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41184" y="1115932"/>
              <a:ext cx="5247002" cy="3697399"/>
            </a:xfrm>
            <a:prstGeom prst="rect">
              <a:avLst/>
            </a:prstGeom>
          </p:spPr>
        </p:pic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id="{6EE2629D-3936-4A56-87B7-24D746C52CB7}"/>
                </a:ext>
              </a:extLst>
            </p:cNvPr>
            <p:cNvSpPr/>
            <p:nvPr/>
          </p:nvSpPr>
          <p:spPr>
            <a:xfrm>
              <a:off x="6535024" y="1098958"/>
              <a:ext cx="1770077" cy="18656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5602" name="Text Box 1">
            <a:extLst>
              <a:ext uri="{FF2B5EF4-FFF2-40B4-BE49-F238E27FC236}">
                <a16:creationId xmlns:a16="http://schemas.microsoft.com/office/drawing/2014/main" id="{F8791707-3735-4810-A9C0-862BFCA947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5563" y="19050"/>
            <a:ext cx="7272337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000" b="1">
                <a:solidFill>
                  <a:srgbClr val="008000"/>
                </a:solidFill>
                <a:ea typeface="Noto Sans CJK SC Regular"/>
                <a:cs typeface="Noto Sans CJK SC Regular"/>
              </a:rPr>
              <a:t>Общекультурное направление</a:t>
            </a:r>
          </a:p>
        </p:txBody>
      </p:sp>
      <p:sp>
        <p:nvSpPr>
          <p:cNvPr id="25603" name="Text Box 2">
            <a:extLst>
              <a:ext uri="{FF2B5EF4-FFF2-40B4-BE49-F238E27FC236}">
                <a16:creationId xmlns:a16="http://schemas.microsoft.com/office/drawing/2014/main" id="{79B66D77-1E18-4662-9C08-6C0744C6D1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5091" y="773113"/>
            <a:ext cx="5191722" cy="1817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ru-RU" altLang="ru-RU" sz="2000" b="1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Линейный курс «Азбука журналистики» </a:t>
            </a:r>
          </a:p>
          <a:p>
            <a:pPr algn="ctr" eaLnBrk="1" hangingPunct="1">
              <a:buFontTx/>
              <a:buNone/>
            </a:pPr>
            <a:r>
              <a:rPr lang="ru-RU" altLang="ru-RU" sz="2000" b="1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Для 5-6 классов </a:t>
            </a:r>
          </a:p>
          <a:p>
            <a:pPr algn="ctr" eaLnBrk="1" hangingPunct="1">
              <a:buFontTx/>
              <a:buNone/>
            </a:pPr>
            <a:r>
              <a:rPr lang="ru-RU" altLang="ru-RU" sz="2000" b="1" u="sng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90 минут 1 раз в неделю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000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Учитель: </a:t>
            </a:r>
            <a:r>
              <a:rPr lang="ru-RU" altLang="ru-RU" sz="2000" dirty="0">
                <a:solidFill>
                  <a:srgbClr val="CC3300"/>
                </a:solidFill>
              </a:rPr>
              <a:t>Горбань Екатерина Михайловна</a:t>
            </a:r>
          </a:p>
          <a:p>
            <a:pPr algn="ctr" eaLnBrk="1" hangingPunct="1">
              <a:buFontTx/>
              <a:buNone/>
            </a:pPr>
            <a:endParaRPr lang="ru-RU" altLang="ru-RU" sz="2000" dirty="0">
              <a:solidFill>
                <a:srgbClr val="CC3300"/>
              </a:solidFill>
              <a:ea typeface="Noto Sans CJK SC Regular"/>
              <a:cs typeface="Noto Sans CJK SC Regular"/>
            </a:endParaRPr>
          </a:p>
          <a:p>
            <a:pPr algn="ctr" eaLnBrk="1" hangingPunct="1">
              <a:buFontTx/>
              <a:buNone/>
            </a:pPr>
            <a:endParaRPr lang="ru-RU" altLang="ru-RU" sz="2000" b="1" dirty="0">
              <a:solidFill>
                <a:srgbClr val="CC3300"/>
              </a:solidFill>
              <a:ea typeface="Noto Sans CJK SC Regular"/>
              <a:cs typeface="Noto Sans CJK SC Regular"/>
            </a:endParaRPr>
          </a:p>
          <a:p>
            <a:pPr algn="ctr" eaLnBrk="1" hangingPunct="1">
              <a:buFontTx/>
              <a:buNone/>
            </a:pPr>
            <a:endParaRPr lang="ru-RU" altLang="ru-RU" sz="2000" b="1" dirty="0">
              <a:solidFill>
                <a:srgbClr val="CC3300"/>
              </a:solidFill>
              <a:ea typeface="Noto Sans CJK SC Regular"/>
              <a:cs typeface="Noto Sans CJK SC Regular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4FBA86E-9B2F-4065-B10C-4FC8AE5A2D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836" y="2590800"/>
            <a:ext cx="3827164" cy="260513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8B4E4AC-4EFE-4F15-BEA4-4BBBE612A3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259" y="5092117"/>
            <a:ext cx="2226927" cy="1484618"/>
          </a:xfrm>
          <a:prstGeom prst="rect">
            <a:avLst/>
          </a:prstGeom>
        </p:spPr>
      </p:pic>
      <p:sp>
        <p:nvSpPr>
          <p:cNvPr id="9" name="Rectangle 4">
            <a:extLst>
              <a:ext uri="{FF2B5EF4-FFF2-40B4-BE49-F238E27FC236}">
                <a16:creationId xmlns:a16="http://schemas.microsoft.com/office/drawing/2014/main" id="{1ACEB4DC-07E5-4212-8309-124AEAB4B6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8512" y="5174955"/>
            <a:ext cx="6240724" cy="1633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89988" tIns="46794" rIns="89988" bIns="46794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000" dirty="0">
                <a:solidFill>
                  <a:srgbClr val="005392"/>
                </a:solidFill>
              </a:rPr>
              <a:t>Курс дает учащимся возможность развивать и повышать культуру речи, научиться общаться с окружающими их людьми, не оставаться равнодушными к окружающему миру и событиям, происходящим в нем. </a:t>
            </a:r>
            <a:endParaRPr lang="ru-RU" altLang="ru-RU" sz="2000" dirty="0">
              <a:solidFill>
                <a:srgbClr val="005392"/>
              </a:solidFill>
              <a:ea typeface="Noto Sans CJK SC Regular"/>
              <a:cs typeface="Noto Sans CJK SC Regular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">
            <a:extLst>
              <a:ext uri="{FF2B5EF4-FFF2-40B4-BE49-F238E27FC236}">
                <a16:creationId xmlns:a16="http://schemas.microsoft.com/office/drawing/2014/main" id="{75498222-9B3C-4305-8DF9-D0DB14697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5563" y="19050"/>
            <a:ext cx="7272337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000" b="1">
                <a:solidFill>
                  <a:srgbClr val="008000"/>
                </a:solidFill>
                <a:ea typeface="Noto Sans CJK SC Regular"/>
                <a:cs typeface="Noto Sans CJK SC Regular"/>
              </a:rPr>
              <a:t>Общекультурное направление</a:t>
            </a:r>
          </a:p>
        </p:txBody>
      </p:sp>
      <p:sp>
        <p:nvSpPr>
          <p:cNvPr id="27651" name="Text Box 2">
            <a:extLst>
              <a:ext uri="{FF2B5EF4-FFF2-40B4-BE49-F238E27FC236}">
                <a16:creationId xmlns:a16="http://schemas.microsoft.com/office/drawing/2014/main" id="{0FEE6443-1F88-4FF9-8363-6AC7FB4E10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61975"/>
            <a:ext cx="9068499" cy="168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ru-RU" altLang="ru-RU" sz="2000" b="1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Линейный курс «История и культура Санкт-Петербурга на французском» </a:t>
            </a:r>
          </a:p>
          <a:p>
            <a:pPr algn="ctr" eaLnBrk="1" hangingPunct="1">
              <a:buFontTx/>
              <a:buNone/>
            </a:pPr>
            <a:r>
              <a:rPr lang="ru-RU" altLang="ru-RU" sz="2000" b="1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Для 8-х классов отдельно</a:t>
            </a:r>
          </a:p>
          <a:p>
            <a:pPr algn="ctr" eaLnBrk="1" hangingPunct="1">
              <a:buFontTx/>
              <a:buNone/>
            </a:pPr>
            <a:r>
              <a:rPr lang="ru-RU" altLang="ru-RU" sz="2000" b="1" u="sng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60 минут 1 раз в неделю</a:t>
            </a:r>
          </a:p>
          <a:p>
            <a:pPr algn="ctr" eaLnBrk="1" hangingPunct="1">
              <a:buFontTx/>
              <a:buNone/>
            </a:pPr>
            <a:r>
              <a:rPr lang="ru-RU" altLang="ru-RU" sz="2000" dirty="0">
                <a:solidFill>
                  <a:srgbClr val="CC3300"/>
                </a:solidFill>
                <a:ea typeface="Noto Sans CJK SC Regular"/>
                <a:cs typeface="Noto Sans CJK SC Regular"/>
              </a:rPr>
              <a:t>Учитель: Ильина Татьяна Владимировна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7D01B8B-F579-4B5F-BF80-3A6873ED5D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682" y="2122151"/>
            <a:ext cx="3081556" cy="231116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1C6BDC5-9306-4B9A-9921-B8CD62F97B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840" y="2122152"/>
            <a:ext cx="3081556" cy="231116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C3814F2-3709-4725-813B-7717C57621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0203" y="1092666"/>
            <a:ext cx="3081556" cy="231116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13006FC-3573-4768-BE39-C49C7A467B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0203" y="3934524"/>
            <a:ext cx="3081556" cy="231116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D9FB688-3B56-441A-98AE-BD38E69000E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274" y="4527783"/>
            <a:ext cx="3081556" cy="231116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1">
            <a:extLst>
              <a:ext uri="{FF2B5EF4-FFF2-40B4-BE49-F238E27FC236}">
                <a16:creationId xmlns:a16="http://schemas.microsoft.com/office/drawing/2014/main" id="{27C25E43-8CA7-4B25-A126-26AA1304D3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0913" y="368300"/>
            <a:ext cx="8567737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005392"/>
                </a:solidFill>
              </a:rPr>
              <a:t>Одной из важных задач внеурочной деятельности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005392"/>
                </a:solidFill>
              </a:rPr>
              <a:t>является </a:t>
            </a:r>
            <a:r>
              <a:rPr lang="ru-RU" altLang="ru-RU" b="1">
                <a:solidFill>
                  <a:srgbClr val="005392"/>
                </a:solidFill>
              </a:rPr>
              <a:t>организация жизни ученических сообществ</a:t>
            </a:r>
            <a:r>
              <a:rPr lang="ru-RU" altLang="ru-RU">
                <a:solidFill>
                  <a:srgbClr val="005392"/>
                </a:solidFill>
              </a:rPr>
              <a:t>,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005392"/>
                </a:solidFill>
              </a:rPr>
              <a:t>которая осуществляется в формате «Клубный путь».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0DFA03-686E-46F0-A1F8-DC4A2FD777DB}"/>
              </a:ext>
            </a:extLst>
          </p:cNvPr>
          <p:cNvSpPr txBox="1"/>
          <p:nvPr/>
        </p:nvSpPr>
        <p:spPr>
          <a:xfrm>
            <a:off x="2298700" y="1754188"/>
            <a:ext cx="9571038" cy="4200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008000"/>
                </a:solidFill>
              </a:rPr>
              <a:t>Клубы школы №4 Кусто:</a:t>
            </a:r>
          </a:p>
          <a:p>
            <a:pPr>
              <a:defRPr/>
            </a:pPr>
            <a:endParaRPr lang="ru-RU" sz="2800" dirty="0">
              <a:solidFill>
                <a:srgbClr val="008000"/>
              </a:solidFill>
            </a:endParaRPr>
          </a:p>
          <a:p>
            <a:pPr marL="342900" indent="-342900">
              <a:buFontTx/>
              <a:buAutoNum type="arabicPeriod"/>
              <a:defRPr/>
            </a:pPr>
            <a:r>
              <a:rPr lang="ru-RU" sz="2800" dirty="0">
                <a:solidFill>
                  <a:srgbClr val="008000"/>
                </a:solidFill>
              </a:rPr>
              <a:t>Экологический клуб (Алексеева Наталья Валерьевна)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2800" dirty="0">
                <a:solidFill>
                  <a:srgbClr val="005392"/>
                </a:solidFill>
              </a:rPr>
              <a:t>Научный клуб (Солощева Татьяна Александровна)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2800" dirty="0">
                <a:solidFill>
                  <a:srgbClr val="008000"/>
                </a:solidFill>
              </a:rPr>
              <a:t>Клуб «Бюро добрых дел» (</a:t>
            </a:r>
            <a:r>
              <a:rPr lang="ru-RU" sz="2800" dirty="0" err="1">
                <a:solidFill>
                  <a:srgbClr val="008000"/>
                </a:solidFill>
              </a:rPr>
              <a:t>Михашина</a:t>
            </a:r>
            <a:r>
              <a:rPr lang="ru-RU" sz="2800" dirty="0">
                <a:solidFill>
                  <a:srgbClr val="008000"/>
                </a:solidFill>
              </a:rPr>
              <a:t> Вера Игоревна, Мезер Виктория Владимировна)</a:t>
            </a:r>
          </a:p>
          <a:p>
            <a:pPr lvl="3">
              <a:defRPr/>
            </a:pPr>
            <a:endParaRPr lang="ru-RU" sz="1500" dirty="0">
              <a:solidFill>
                <a:srgbClr val="008000"/>
              </a:solidFill>
            </a:endParaRPr>
          </a:p>
          <a:p>
            <a:pPr lvl="3">
              <a:defRPr/>
            </a:pPr>
            <a:r>
              <a:rPr lang="ru-RU" sz="2800" dirty="0" err="1">
                <a:solidFill>
                  <a:srgbClr val="CC3300"/>
                </a:solidFill>
              </a:rPr>
              <a:t>Шухободская</a:t>
            </a:r>
            <a:r>
              <a:rPr lang="ru-RU" sz="2800" dirty="0">
                <a:solidFill>
                  <a:srgbClr val="CC3300"/>
                </a:solidFill>
              </a:rPr>
              <a:t> Наталья Владимировна – организатор-оформитель клубных проектов и презентаций.</a:t>
            </a:r>
          </a:p>
          <a:p>
            <a:pPr marL="342900" indent="-342900">
              <a:buFontTx/>
              <a:buAutoNum type="arabicPeriod"/>
              <a:defRPr/>
            </a:pPr>
            <a:endParaRPr lang="ru-RU" sz="2800" dirty="0">
              <a:solidFill>
                <a:srgbClr val="008000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3BA1E2-6393-4FF9-9652-DF889AA9A702}"/>
              </a:ext>
            </a:extLst>
          </p:cNvPr>
          <p:cNvSpPr txBox="1"/>
          <p:nvPr/>
        </p:nvSpPr>
        <p:spPr>
          <a:xfrm>
            <a:off x="2513013" y="649288"/>
            <a:ext cx="8843962" cy="4400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CC3300"/>
                </a:solidFill>
              </a:rPr>
              <a:t>Каждый клуб имеет:</a:t>
            </a:r>
          </a:p>
          <a:p>
            <a:pPr marL="514350" indent="-514350">
              <a:buFontTx/>
              <a:buAutoNum type="arabicPeriod"/>
              <a:defRPr/>
            </a:pPr>
            <a:r>
              <a:rPr lang="ru-RU" sz="2800" dirty="0">
                <a:solidFill>
                  <a:srgbClr val="005392"/>
                </a:solidFill>
              </a:rPr>
              <a:t>Положение</a:t>
            </a:r>
          </a:p>
          <a:p>
            <a:pPr marL="514350" indent="-514350">
              <a:buFontTx/>
              <a:buAutoNum type="arabicPeriod"/>
              <a:defRPr/>
            </a:pPr>
            <a:r>
              <a:rPr lang="ru-RU" sz="2800" dirty="0">
                <a:solidFill>
                  <a:srgbClr val="005392"/>
                </a:solidFill>
              </a:rPr>
              <a:t>Устав</a:t>
            </a:r>
          </a:p>
          <a:p>
            <a:pPr marL="514350" indent="-514350">
              <a:buFontTx/>
              <a:buAutoNum type="arabicPeriod"/>
              <a:defRPr/>
            </a:pPr>
            <a:r>
              <a:rPr lang="ru-RU" sz="2800" dirty="0">
                <a:solidFill>
                  <a:srgbClr val="005392"/>
                </a:solidFill>
              </a:rPr>
              <a:t>Логотип и девиз</a:t>
            </a:r>
          </a:p>
          <a:p>
            <a:pPr marL="514350" indent="-514350">
              <a:buFontTx/>
              <a:buAutoNum type="arabicPeriod"/>
              <a:defRPr/>
            </a:pPr>
            <a:endParaRPr lang="ru-RU" sz="2800" dirty="0">
              <a:solidFill>
                <a:srgbClr val="005392"/>
              </a:solidFill>
            </a:endParaRPr>
          </a:p>
          <a:p>
            <a:pPr>
              <a:defRPr/>
            </a:pPr>
            <a:r>
              <a:rPr lang="ru-RU" sz="2800" dirty="0">
                <a:solidFill>
                  <a:srgbClr val="008000"/>
                </a:solidFill>
              </a:rPr>
              <a:t>Для вступления в клуб нужно подойти </a:t>
            </a:r>
          </a:p>
          <a:p>
            <a:pPr>
              <a:defRPr/>
            </a:pPr>
            <a:r>
              <a:rPr lang="ru-RU" sz="2800" dirty="0">
                <a:solidFill>
                  <a:srgbClr val="008000"/>
                </a:solidFill>
              </a:rPr>
              <a:t>к его руководителю и подать заявку.</a:t>
            </a:r>
          </a:p>
          <a:p>
            <a:pPr>
              <a:defRPr/>
            </a:pPr>
            <a:endParaRPr lang="ru-RU" sz="2800" dirty="0">
              <a:solidFill>
                <a:srgbClr val="008000"/>
              </a:solidFill>
            </a:endParaRPr>
          </a:p>
          <a:p>
            <a:pPr>
              <a:defRPr/>
            </a:pPr>
            <a:r>
              <a:rPr lang="ru-RU" sz="2800" dirty="0">
                <a:solidFill>
                  <a:srgbClr val="005392"/>
                </a:solidFill>
              </a:rPr>
              <a:t>Для удобства клубные проекты объединены в нелинейные курсы внеурочной деятельности.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86A10C7-61AE-4D0F-AD07-153ABB4061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130" y="2022775"/>
            <a:ext cx="3809859" cy="284631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6F0272-DE08-484D-9AB1-4C56892A27E2}"/>
              </a:ext>
            </a:extLst>
          </p:cNvPr>
          <p:cNvSpPr txBox="1">
            <a:spLocks/>
          </p:cNvSpPr>
          <p:nvPr/>
        </p:nvSpPr>
        <p:spPr>
          <a:xfrm>
            <a:off x="2136775" y="76200"/>
            <a:ext cx="9912350" cy="542925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4000" b="1" dirty="0">
                <a:solidFill>
                  <a:srgbClr val="008000"/>
                </a:solidFill>
                <a:latin typeface="+mn-lt"/>
              </a:rPr>
              <a:t>ЭКОЛОГИЧЕСКИЙ КЛУБ</a:t>
            </a:r>
          </a:p>
        </p:txBody>
      </p:sp>
      <p:sp>
        <p:nvSpPr>
          <p:cNvPr id="34820" name="Объект 2">
            <a:extLst>
              <a:ext uri="{FF2B5EF4-FFF2-40B4-BE49-F238E27FC236}">
                <a16:creationId xmlns:a16="http://schemas.microsoft.com/office/drawing/2014/main" id="{9913D050-320B-4A31-AE81-162554F44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6775" y="717550"/>
            <a:ext cx="9942513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3200" dirty="0">
                <a:solidFill>
                  <a:srgbClr val="CC3300"/>
                </a:solidFill>
              </a:rPr>
              <a:t>Учитель: Алексеева Наталья Валерьевна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endParaRPr lang="ru-RU" altLang="ru-RU" sz="3200" b="1" dirty="0">
              <a:solidFill>
                <a:srgbClr val="CC3300"/>
              </a:solidFill>
            </a:endParaRP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endParaRPr lang="ru-RU" altLang="ru-RU" sz="3200" b="1" dirty="0">
              <a:solidFill>
                <a:srgbClr val="CC33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81AB972-20F8-4B24-AAF5-317745515E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9429" y="2328863"/>
            <a:ext cx="3809859" cy="437693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195EF28-3F24-4A76-9456-840440CA74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127" y="1629295"/>
            <a:ext cx="3322462" cy="69629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7226B57-6BCE-4869-B64F-64B028AB9F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719" y="3789473"/>
            <a:ext cx="3809859" cy="291632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192B7EB-3743-4E7E-A982-FF0CA7CC51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956" y="3230820"/>
            <a:ext cx="2773048" cy="43022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CBB5791-36E4-4817-872B-7AE54A2322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129" y="1464291"/>
            <a:ext cx="3809859" cy="558484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EB0B2-E518-4C89-81F9-D897FC75A5F1}"/>
              </a:ext>
            </a:extLst>
          </p:cNvPr>
          <p:cNvSpPr txBox="1">
            <a:spLocks/>
          </p:cNvSpPr>
          <p:nvPr/>
        </p:nvSpPr>
        <p:spPr>
          <a:xfrm>
            <a:off x="2136775" y="76200"/>
            <a:ext cx="9912350" cy="542925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4000" b="1" dirty="0">
                <a:solidFill>
                  <a:srgbClr val="008000"/>
                </a:solidFill>
                <a:latin typeface="+mn-lt"/>
              </a:rPr>
              <a:t>НАУЧНЫЙ КЛУБ</a:t>
            </a:r>
          </a:p>
        </p:txBody>
      </p:sp>
      <p:sp>
        <p:nvSpPr>
          <p:cNvPr id="37892" name="Объект 2">
            <a:extLst>
              <a:ext uri="{FF2B5EF4-FFF2-40B4-BE49-F238E27FC236}">
                <a16:creationId xmlns:a16="http://schemas.microsoft.com/office/drawing/2014/main" id="{B8B18C6A-A3C4-49BC-BA5E-C30E0C96B2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6775" y="717550"/>
            <a:ext cx="9942513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3200" dirty="0">
                <a:solidFill>
                  <a:srgbClr val="CC3300"/>
                </a:solidFill>
              </a:rPr>
              <a:t>Учитель: Солощева Татьяна Александровна</a:t>
            </a: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endParaRPr lang="ru-RU" altLang="ru-RU" sz="3200" b="1" dirty="0">
              <a:solidFill>
                <a:srgbClr val="CC3300"/>
              </a:solidFill>
            </a:endParaRPr>
          </a:p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endParaRPr lang="ru-RU" altLang="ru-RU" sz="3200" b="1" dirty="0">
              <a:solidFill>
                <a:srgbClr val="CC3300"/>
              </a:solidFill>
            </a:endParaRPr>
          </a:p>
        </p:txBody>
      </p:sp>
      <p:pic>
        <p:nvPicPr>
          <p:cNvPr id="37893" name="Рисунок 8">
            <a:extLst>
              <a:ext uri="{FF2B5EF4-FFF2-40B4-BE49-F238E27FC236}">
                <a16:creationId xmlns:a16="http://schemas.microsoft.com/office/drawing/2014/main" id="{2344F6B0-4F15-4D2C-9A9F-674E18DBDF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056" y="4111357"/>
            <a:ext cx="3575340" cy="268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A232318-8211-4AE3-98C6-2454C139F4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775" y="2074656"/>
            <a:ext cx="2343480" cy="175761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C60BD41-1AA0-4EFE-9F67-4C7E38E00D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056" y="1272345"/>
            <a:ext cx="3575340" cy="268150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57A536F-AF97-428E-93D3-B79A6DBBED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9715" y="1982624"/>
            <a:ext cx="2439320" cy="307981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AA06759-F83F-4E4D-B605-F1E0C00331F7}"/>
              </a:ext>
            </a:extLst>
          </p:cNvPr>
          <p:cNvSpPr txBox="1"/>
          <p:nvPr/>
        </p:nvSpPr>
        <p:spPr>
          <a:xfrm>
            <a:off x="9282493" y="1272345"/>
            <a:ext cx="2414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rgbClr val="005392"/>
                </a:solidFill>
              </a:rPr>
              <a:t>Торжественное посвящение </a:t>
            </a:r>
          </a:p>
          <a:p>
            <a:r>
              <a:rPr lang="ru-RU" sz="1400" b="1" dirty="0">
                <a:solidFill>
                  <a:srgbClr val="005392"/>
                </a:solidFill>
              </a:rPr>
              <a:t>в члены Научного клуба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F1ECF91-08FB-4957-9CD5-86C038B6061F}"/>
              </a:ext>
            </a:extLst>
          </p:cNvPr>
          <p:cNvSpPr txBox="1"/>
          <p:nvPr/>
        </p:nvSpPr>
        <p:spPr>
          <a:xfrm>
            <a:off x="2136775" y="1641676"/>
            <a:ext cx="23693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rgbClr val="005392"/>
                </a:solidFill>
              </a:rPr>
              <a:t>Работа над клубной газетой</a:t>
            </a:r>
          </a:p>
        </p:txBody>
      </p: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2C0EB25B-BAF4-4DE2-BCC3-354D6B9C4BB8}"/>
              </a:ext>
            </a:extLst>
          </p:cNvPr>
          <p:cNvGrpSpPr/>
          <p:nvPr/>
        </p:nvGrpSpPr>
        <p:grpSpPr>
          <a:xfrm>
            <a:off x="2120660" y="3978566"/>
            <a:ext cx="2375709" cy="1679771"/>
            <a:chOff x="2120660" y="3978566"/>
            <a:chExt cx="2375709" cy="1679771"/>
          </a:xfrm>
        </p:grpSpPr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B494DDFF-6CFC-41F3-B88B-1F24BD95995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0660" y="3978566"/>
              <a:ext cx="2375709" cy="1679771"/>
            </a:xfrm>
            <a:prstGeom prst="rect">
              <a:avLst/>
            </a:prstGeom>
          </p:spPr>
        </p:pic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EBD8DD6D-5067-4719-9C10-207DB386881C}"/>
                </a:ext>
              </a:extLst>
            </p:cNvPr>
            <p:cNvSpPr/>
            <p:nvPr/>
          </p:nvSpPr>
          <p:spPr>
            <a:xfrm>
              <a:off x="3793331" y="4219575"/>
              <a:ext cx="219075" cy="571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6F9DA710-2BCB-45D1-B76B-3999A03D5307}"/>
                </a:ext>
              </a:extLst>
            </p:cNvPr>
            <p:cNvSpPr/>
            <p:nvPr/>
          </p:nvSpPr>
          <p:spPr>
            <a:xfrm>
              <a:off x="3845719" y="4252913"/>
              <a:ext cx="147637" cy="76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8F025497-8020-4132-8A65-63F6E28721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9446" y="5361358"/>
            <a:ext cx="1567010" cy="1175258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1">
            <a:extLst>
              <a:ext uri="{FF2B5EF4-FFF2-40B4-BE49-F238E27FC236}">
                <a16:creationId xmlns:a16="http://schemas.microsoft.com/office/drawing/2014/main" id="{1FE6C9B3-B9C9-4A5E-B7D1-AC195D91D4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1338" y="131763"/>
            <a:ext cx="9371012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000" b="1">
                <a:solidFill>
                  <a:srgbClr val="008000"/>
                </a:solidFill>
                <a:ea typeface="Noto Sans CJK SC Regular"/>
                <a:cs typeface="Noto Sans CJK SC Regular"/>
              </a:rPr>
              <a:t>КЛУБ «БЮРО ДОБРЫХ ДЕЛ»</a:t>
            </a:r>
          </a:p>
        </p:txBody>
      </p:sp>
      <p:sp>
        <p:nvSpPr>
          <p:cNvPr id="38915" name="Text Box 2">
            <a:extLst>
              <a:ext uri="{FF2B5EF4-FFF2-40B4-BE49-F238E27FC236}">
                <a16:creationId xmlns:a16="http://schemas.microsoft.com/office/drawing/2014/main" id="{0E42490C-CC15-414E-8238-0D5E70DF4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3450" y="674688"/>
            <a:ext cx="9940925" cy="843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85800" algn="l"/>
                <a:tab pos="1600200" algn="l"/>
                <a:tab pos="2514600" algn="l"/>
                <a:tab pos="3429000" algn="l"/>
                <a:tab pos="4343400" algn="l"/>
                <a:tab pos="5257800" algn="l"/>
                <a:tab pos="6172200" algn="l"/>
                <a:tab pos="7086600" algn="l"/>
                <a:tab pos="8001000" algn="l"/>
                <a:tab pos="8915400" algn="l"/>
                <a:tab pos="9829800" algn="l"/>
                <a:tab pos="98837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ru-RU" altLang="ru-RU" sz="3200" dirty="0">
                <a:solidFill>
                  <a:srgbClr val="CC3300"/>
                </a:solidFill>
              </a:rPr>
              <a:t>Учителя: Мезер Виктория Владимировна</a:t>
            </a:r>
            <a:br>
              <a:rPr lang="ru-RU" altLang="ru-RU" sz="3200" dirty="0">
                <a:solidFill>
                  <a:srgbClr val="CC3300"/>
                </a:solidFill>
              </a:rPr>
            </a:br>
            <a:r>
              <a:rPr lang="ru-RU" altLang="ru-RU" sz="3200" dirty="0" err="1">
                <a:solidFill>
                  <a:srgbClr val="CC3300"/>
                </a:solidFill>
              </a:rPr>
              <a:t>Михашина</a:t>
            </a:r>
            <a:r>
              <a:rPr lang="ru-RU" altLang="ru-RU" sz="3200" dirty="0">
                <a:solidFill>
                  <a:srgbClr val="CC3300"/>
                </a:solidFill>
              </a:rPr>
              <a:t> Вера Игоревна</a:t>
            </a:r>
          </a:p>
          <a:p>
            <a:pPr algn="ctr" eaLnBrk="1" hangingPunct="1">
              <a:buFontTx/>
              <a:buNone/>
            </a:pPr>
            <a:endParaRPr lang="ru-RU" altLang="ru-RU" sz="3200" b="1" dirty="0">
              <a:solidFill>
                <a:srgbClr val="CC3300"/>
              </a:solidFill>
              <a:ea typeface="Noto Sans CJK SC Regular"/>
              <a:cs typeface="Noto Sans CJK SC Regular"/>
            </a:endParaRPr>
          </a:p>
          <a:p>
            <a:pPr algn="ctr" eaLnBrk="1" hangingPunct="1">
              <a:buFontTx/>
              <a:buNone/>
            </a:pPr>
            <a:endParaRPr lang="ru-RU" altLang="ru-RU" sz="3200" b="1" dirty="0">
              <a:solidFill>
                <a:srgbClr val="CC3300"/>
              </a:solidFill>
              <a:ea typeface="Noto Sans CJK SC Regular"/>
              <a:cs typeface="Noto Sans CJK SC Regular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BD348F-48E5-4036-9964-2F7931014D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3133" y="1518407"/>
            <a:ext cx="4607957" cy="507747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8F0D747-5A32-4654-B63C-11881EC2CF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504" y="1518407"/>
            <a:ext cx="3002113" cy="224939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41D5654-4271-4544-A4DA-4562E4D6D9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526" y="3970623"/>
            <a:ext cx="3161505" cy="236882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ti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ti" id="{1C5E95EC-0F1C-4081-95A5-561793BE40A3}" vid="{C12BCA22-256A-483F-AA65-D44DC62793B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deti</Template>
  <TotalTime>10269</TotalTime>
  <Words>2070</Words>
  <Application>Microsoft Office PowerPoint</Application>
  <PresentationFormat>Широкоэкранный</PresentationFormat>
  <Paragraphs>452</Paragraphs>
  <Slides>34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Times New Roman</vt:lpstr>
      <vt:lpstr>Wingdings</vt:lpstr>
      <vt:lpstr>deti</vt:lpstr>
      <vt:lpstr>Внеурочная деятельность  ФГОС НОО, ООО, СОО Самообследование</vt:lpstr>
      <vt:lpstr>Презентация PowerPoint</vt:lpstr>
      <vt:lpstr>Внеурочная деятельность в ГБОУ СОШ №4 Кусто</vt:lpstr>
      <vt:lpstr>Презентация PowerPoint</vt:lpstr>
      <vt:lpstr>Январь – май 2019</vt:lpstr>
      <vt:lpstr>Презентация PowerPoint</vt:lpstr>
      <vt:lpstr>Презентация PowerPoint</vt:lpstr>
      <vt:lpstr>Общеинтеллектуальное направление</vt:lpstr>
      <vt:lpstr>Презентация PowerPoint</vt:lpstr>
      <vt:lpstr>Общеинтеллектуальное направление</vt:lpstr>
      <vt:lpstr>Общеинтеллектуальное направление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НАЧАЛЬНОЕ ОБЩЕЕ ОБРАЗОВАНИЕ</vt:lpstr>
      <vt:lpstr>НАЧАЛЬНОЕ ОБЩЕЕ ОБРАЗОВАНИЕ</vt:lpstr>
      <vt:lpstr>Презентация PowerPoint</vt:lpstr>
      <vt:lpstr>Презентация PowerPoint</vt:lpstr>
      <vt:lpstr>Общеинтеллектуальное направление</vt:lpstr>
      <vt:lpstr>Общеинтеллектуальное направление</vt:lpstr>
      <vt:lpstr>Презентация PowerPoint</vt:lpstr>
      <vt:lpstr>Презентация PowerPoint</vt:lpstr>
      <vt:lpstr>Презентация PowerPoint</vt:lpstr>
      <vt:lpstr>Общекультурное направление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Внеурочная деятельность ФГОС ООО 5 - 6 классы</dc:title>
  <dc:creator>Anastasia</dc:creator>
  <cp:lastModifiedBy>Afanasyeva Anastasia</cp:lastModifiedBy>
  <cp:revision>187</cp:revision>
  <dcterms:created xsi:type="dcterms:W3CDTF">2016-09-07T11:10:56Z</dcterms:created>
  <dcterms:modified xsi:type="dcterms:W3CDTF">2020-05-25T08:07:32Z</dcterms:modified>
</cp:coreProperties>
</file>