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71" r:id="rId4"/>
    <p:sldId id="272" r:id="rId5"/>
    <p:sldId id="261" r:id="rId6"/>
    <p:sldId id="259" r:id="rId7"/>
    <p:sldId id="263" r:id="rId8"/>
    <p:sldId id="257" r:id="rId9"/>
    <p:sldId id="258" r:id="rId10"/>
    <p:sldId id="260" r:id="rId11"/>
    <p:sldId id="264" r:id="rId12"/>
    <p:sldId id="277" r:id="rId13"/>
    <p:sldId id="265" r:id="rId14"/>
    <p:sldId id="266" r:id="rId15"/>
    <p:sldId id="267" r:id="rId16"/>
    <p:sldId id="270" r:id="rId17"/>
    <p:sldId id="268" r:id="rId18"/>
    <p:sldId id="269" r:id="rId19"/>
    <p:sldId id="275" r:id="rId20"/>
    <p:sldId id="276" r:id="rId21"/>
    <p:sldId id="262" r:id="rId22"/>
  </p:sldIdLst>
  <p:sldSz cx="9144000" cy="6858000" type="screen4x3"/>
  <p:notesSz cx="6794500" cy="9906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058" autoAdjust="0"/>
  </p:normalViewPr>
  <p:slideViewPr>
    <p:cSldViewPr>
      <p:cViewPr varScale="1">
        <p:scale>
          <a:sx n="70" d="100"/>
          <a:sy n="70" d="100"/>
        </p:scale>
        <p:origin x="138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3571559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2224924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1331670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3589654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704761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1441899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4145854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512857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79019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4913057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2E036E1-F5E9-455E-900E-034D2402DB8B}" type="datetimeFigureOut">
              <a:rPr lang="ru-RU" smtClean="0"/>
              <a:pPr/>
              <a:t>08.06.2020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92670E-2687-4CB2-A249-EFC9FB3ED9FD}" type="slidenum">
              <a:rPr lang="ru-RU" smtClean="0"/>
              <a:pPr/>
              <a:t>‹#›</a:t>
            </a:fld>
            <a:endParaRPr lang="ru-RU"/>
          </a:p>
        </p:txBody>
      </p:sp>
    </p:spTree>
    <p:extLst>
      <p:ext uri="{BB962C8B-B14F-4D97-AF65-F5344CB8AC3E}">
        <p14:creationId xmlns:p14="http://schemas.microsoft.com/office/powerpoint/2010/main" val="29708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E036E1-F5E9-455E-900E-034D2402DB8B}" type="datetimeFigureOut">
              <a:rPr lang="ru-RU" smtClean="0"/>
              <a:pPr/>
              <a:t>08.06.2020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92670E-2687-4CB2-A249-EFC9FB3ED9FD}" type="slidenum">
              <a:rPr lang="ru-RU" smtClean="0"/>
              <a:pPr/>
              <a:t>‹#›</a:t>
            </a:fld>
            <a:endParaRPr lang="ru-RU"/>
          </a:p>
        </p:txBody>
      </p:sp>
    </p:spTree>
    <p:extLst>
      <p:ext uri="{BB962C8B-B14F-4D97-AF65-F5344CB8AC3E}">
        <p14:creationId xmlns:p14="http://schemas.microsoft.com/office/powerpoint/2010/main" val="33286869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originaltm.com/glavnye-principy-vybora-professii/" TargetMode="External"/><Relationship Id="rId2" Type="http://schemas.openxmlformats.org/officeDocument/2006/relationships/hyperlink" Target="https://qz.com/172718/if-you-manage-your-time-terribly-youll-get-more-done/" TargetMode="External"/><Relationship Id="rId1" Type="http://schemas.openxmlformats.org/officeDocument/2006/relationships/slideLayout" Target="../slideLayouts/slideLayout2.xml"/><Relationship Id="rId4" Type="http://schemas.openxmlformats.org/officeDocument/2006/relationships/hyperlink" Target="https://proforientator.ru/publications/articles/vybor-professii/"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prof-buro.ru/O-proforientatsii/Zarozhdenie_proforientazii_v_ssha_i_ee_osnovopolozhnik_frank_parsons/" TargetMode="External"/><Relationship Id="rId2" Type="http://schemas.openxmlformats.org/officeDocument/2006/relationships/hyperlink" Target="http://www.hrono.ru/biograf/bio_m/munsterberg.php" TargetMode="External"/><Relationship Id="rId1" Type="http://schemas.openxmlformats.org/officeDocument/2006/relationships/slideLayout" Target="../slideLayouts/slideLayout2.xml"/><Relationship Id="rId6" Type="http://schemas.openxmlformats.org/officeDocument/2006/relationships/hyperlink" Target="https://psy.1sept.ru/article.php?ID=200002405" TargetMode="External"/><Relationship Id="rId5" Type="http://schemas.openxmlformats.org/officeDocument/2006/relationships/hyperlink" Target="https://studme.org/109289/psihologiya/obschaya_logika_etapy_razvitiya_proforientatsii" TargetMode="External"/><Relationship Id="rId4" Type="http://schemas.openxmlformats.org/officeDocument/2006/relationships/hyperlink" Target="http://prof-buro.ru/rus/O-proforientatsii/Istoriya-proforientatsii-v-Rossii/"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riarating.ru/infografika/20190806/630131422.html" TargetMode="External"/><Relationship Id="rId7" Type="http://schemas.openxmlformats.org/officeDocument/2006/relationships/hyperlink" Target="http://www.spp.spb.ru/ru/node/3801" TargetMode="External"/><Relationship Id="rId2" Type="http://schemas.openxmlformats.org/officeDocument/2006/relationships/hyperlink" Target="https://www.gks.ru/bgd/free/B99_10/IssWWW.exe/Stg/d020/i020210r.htm" TargetMode="External"/><Relationship Id="rId1" Type="http://schemas.openxmlformats.org/officeDocument/2006/relationships/slideLayout" Target="../slideLayouts/slideLayout2.xml"/><Relationship Id="rId6" Type="http://schemas.openxmlformats.org/officeDocument/2006/relationships/hyperlink" Target="https://cppi.gov.spb.ru/promishlennost_i_apk/" TargetMode="External"/><Relationship Id="rId5" Type="http://schemas.openxmlformats.org/officeDocument/2006/relationships/hyperlink" Target="http://www.grandars.ru/shkola/geografiya/promyshlennost.html" TargetMode="External"/><Relationship Id="rId4" Type="http://schemas.openxmlformats.org/officeDocument/2006/relationships/hyperlink" Target="https://economica2020.ru/"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provuz.ru/vuz/city/sankt-peterburg/map" TargetMode="External"/><Relationship Id="rId3" Type="http://schemas.openxmlformats.org/officeDocument/2006/relationships/hyperlink" Target="https://www.collegenews.ru/education/srednee-professionalnoe-obrazovanie.html" TargetMode="External"/><Relationship Id="rId7" Type="http://schemas.openxmlformats.org/officeDocument/2006/relationships/hyperlink" Target="http://knvsh.gov.spb.ru/vis/" TargetMode="External"/><Relationship Id="rId2" Type="http://schemas.openxmlformats.org/officeDocument/2006/relationships/hyperlink" Target="https://edu.garant.ru/education/vocational/" TargetMode="External"/><Relationship Id="rId1" Type="http://schemas.openxmlformats.org/officeDocument/2006/relationships/slideLayout" Target="../slideLayouts/slideLayout2.xml"/><Relationship Id="rId6" Type="http://schemas.openxmlformats.org/officeDocument/2006/relationships/hyperlink" Target="http://knvsh.gov.spb.ru/spo/" TargetMode="External"/><Relationship Id="rId5" Type="http://schemas.openxmlformats.org/officeDocument/2006/relationships/hyperlink" Target="https://businessman.ru/vidyi-professionalnogo-obrazovaniya-v-rf.html" TargetMode="External"/><Relationship Id="rId4" Type="http://schemas.openxmlformats.org/officeDocument/2006/relationships/hyperlink" Target="http://spravochnikprof.narod.ru/obrazovanie.html" TargetMode="External"/><Relationship Id="rId9" Type="http://schemas.openxmlformats.org/officeDocument/2006/relationships/hyperlink" Target="https://www.begin.ru/novosti-i-stati/rosobrnadzor-sozdal-unikalnuyu-interaktivnuyu-kartu-universitetov/"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youtube.com/watch?v=Bgh0QPWaulo" TargetMode="External"/><Relationship Id="rId3" Type="http://schemas.openxmlformats.org/officeDocument/2006/relationships/hyperlink" Target="https://rosmintrud.ru/ministry/programms/inform/3" TargetMode="External"/><Relationship Id="rId7" Type="http://schemas.openxmlformats.org/officeDocument/2006/relationships/hyperlink" Target="http://rspb.ru/analiticheskaya-informaciya/prognoz-kadrovoj-potrebnosti/" TargetMode="External"/><Relationship Id="rId2" Type="http://schemas.openxmlformats.org/officeDocument/2006/relationships/hyperlink" Target="https://rosmintrud.ru/ministry/programms/inform/1" TargetMode="External"/><Relationship Id="rId1" Type="http://schemas.openxmlformats.org/officeDocument/2006/relationships/slideLayout" Target="../slideLayouts/slideLayout2.xml"/><Relationship Id="rId6" Type="http://schemas.openxmlformats.org/officeDocument/2006/relationships/hyperlink" Target="http://rspb.ru/analiticheskaya-informaciya/rynok-truda-sankt-peterburga/" TargetMode="External"/><Relationship Id="rId5" Type="http://schemas.openxmlformats.org/officeDocument/2006/relationships/hyperlink" Target="https://www.kommersant.ru/theme/1280" TargetMode="External"/><Relationship Id="rId10" Type="http://schemas.openxmlformats.org/officeDocument/2006/relationships/hyperlink" Target="https://vk.com/kudagospb?z=video-36338110_456240762/c449afe5e55f2bb8fb/pl_wall_-36338110" TargetMode="External"/><Relationship Id="rId4" Type="http://schemas.openxmlformats.org/officeDocument/2006/relationships/hyperlink" Target="http://www.tadviser.ru/index.php/%D0%A1%D1%82%D0%B0%D1%82%D1%8C%D1%8F:%D0%A0%D1%8B%D0%BD%D0%BE%D0%BA_%D1%82%D1%80%D1%83%D0%B4%D0%B0_%D0%B2_%D0%A0%D0%BE%D1%81%D1%81%D0%B8%D0%B8" TargetMode="External"/><Relationship Id="rId9" Type="http://schemas.openxmlformats.org/officeDocument/2006/relationships/hyperlink" Target="https://navigatum.ru/videofilmyi-dlya-starsheklassnikov.html"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srgroup.ru/news/eco/industry_news/the-concept-and-content-of-the-special-labour-conditions" TargetMode="External"/><Relationship Id="rId2" Type="http://schemas.openxmlformats.org/officeDocument/2006/relationships/hyperlink" Target="https://psyera.ru/analiz-soderzhaniya-truda_8048.htm" TargetMode="External"/><Relationship Id="rId1" Type="http://schemas.openxmlformats.org/officeDocument/2006/relationships/slideLayout" Target="../slideLayouts/slideLayout2.xml"/><Relationship Id="rId6" Type="http://schemas.openxmlformats.org/officeDocument/2006/relationships/hyperlink" Target="https://psyera.ru/ponyatiya-professiogramma-i-psihogramma-tipy-professiogramm_7322.htm" TargetMode="External"/><Relationship Id="rId5" Type="http://schemas.openxmlformats.org/officeDocument/2006/relationships/hyperlink" Target="https://psyfactor.org/personal/personal15-08.htm" TargetMode="External"/><Relationship Id="rId4" Type="http://schemas.openxmlformats.org/officeDocument/2006/relationships/hyperlink" Target="http://azps.ru/porientation/indexpg.html"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educationindex.ru/articles/university-rankings/qs/" TargetMode="External"/><Relationship Id="rId3" Type="http://schemas.openxmlformats.org/officeDocument/2006/relationships/hyperlink" Target="https://vuz.edunetwork.ru/78/" TargetMode="External"/><Relationship Id="rId7" Type="http://schemas.openxmlformats.org/officeDocument/2006/relationships/hyperlink" Target="http://www.institute-catalogue.ru/" TargetMode="External"/><Relationship Id="rId2" Type="http://schemas.openxmlformats.org/officeDocument/2006/relationships/hyperlink" Target="http://edu.glavsprav.ru/spb/spo/ssuzi/" TargetMode="External"/><Relationship Id="rId1" Type="http://schemas.openxmlformats.org/officeDocument/2006/relationships/slideLayout" Target="../slideLayouts/slideLayout2.xml"/><Relationship Id="rId6" Type="http://schemas.openxmlformats.org/officeDocument/2006/relationships/hyperlink" Target="https://vuz.edunetwork.ru/" TargetMode="External"/><Relationship Id="rId5" Type="http://schemas.openxmlformats.org/officeDocument/2006/relationships/hyperlink" Target="https://studyinrussia.ru/study-in-russia/universities/" TargetMode="External"/><Relationship Id="rId4" Type="http://schemas.openxmlformats.org/officeDocument/2006/relationships/hyperlink" Target="https://5uglov.ru/post/14339_10_luchshih_shkol_peterburga_chem_horoshi_matematicheskie_shkoli_i_gumanitarnie_gimnazii" TargetMode="External"/><Relationship Id="rId9" Type="http://schemas.openxmlformats.org/officeDocument/2006/relationships/hyperlink" Target="https://gtmarket.ru/ratings/the-world-university-rankings/info"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spbu.ru/universitet/uchebno-nauchnye-podrazdeleniya" TargetMode="External"/><Relationship Id="rId3" Type="http://schemas.openxmlformats.org/officeDocument/2006/relationships/hyperlink" Target="https://geographyofrussia.com/karty-nauka-v-rossii/" TargetMode="External"/><Relationship Id="rId7" Type="http://schemas.openxmlformats.org/officeDocument/2006/relationships/hyperlink" Target="https://geographyofrussia.com/karty-territorialnaya-organizaciya-vysshego-obrazovaniya-v-rossii/" TargetMode="External"/><Relationship Id="rId2" Type="http://schemas.openxmlformats.org/officeDocument/2006/relationships/hyperlink" Target="http://www.acexpert.ru/analytics/ratings/predmetniy-reyting-nauchnoy-produktivnosti-vuzov---1.html" TargetMode="External"/><Relationship Id="rId1" Type="http://schemas.openxmlformats.org/officeDocument/2006/relationships/slideLayout" Target="../slideLayouts/slideLayout2.xml"/><Relationship Id="rId6" Type="http://schemas.openxmlformats.org/officeDocument/2006/relationships/hyperlink" Target="https://www.kommersant.ru/doc/1761541" TargetMode="External"/><Relationship Id="rId5" Type="http://schemas.openxmlformats.org/officeDocument/2006/relationships/hyperlink" Target="https://ege.hse.ru/rating/2019/81050684/all/?rlist=&amp;ptype=0&amp;vuz-abiturients-paid-order=ge&amp;vuz-abiturients-paid-val=10" TargetMode="External"/><Relationship Id="rId4" Type="http://schemas.openxmlformats.org/officeDocument/2006/relationships/hyperlink" Target="https://geographyofrussia.com/karty-klassicheskie-universitety-rossii/"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refdb.ru/look/1004935.html" TargetMode="External"/><Relationship Id="rId2" Type="http://schemas.openxmlformats.org/officeDocument/2006/relationships/hyperlink" Target="https://videouroki.net/video/53-motivy-vybora-professii.html" TargetMode="External"/><Relationship Id="rId1" Type="http://schemas.openxmlformats.org/officeDocument/2006/relationships/slideLayout" Target="../slideLayouts/slideLayout2.xml"/><Relationship Id="rId4" Type="http://schemas.openxmlformats.org/officeDocument/2006/relationships/hyperlink" Target="http://testoteka.narod.ru/ms/1/18.html"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proforientir42.ru/testirovanie/issledovanie-professionalnyh-interesov/" TargetMode="External"/><Relationship Id="rId2" Type="http://schemas.openxmlformats.org/officeDocument/2006/relationships/hyperlink" Target="http://azps.ru/tests/indexpf.html" TargetMode="External"/><Relationship Id="rId1" Type="http://schemas.openxmlformats.org/officeDocument/2006/relationships/slideLayout" Target="../slideLayouts/slideLayout2.xml"/><Relationship Id="rId4" Type="http://schemas.openxmlformats.org/officeDocument/2006/relationships/hyperlink" Target="https://foxford.ru/wiki/obschestvoznanie/deyatelnost-cheloveka-i-eyo-osnovnye-vidy"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spbapo.ru/proforient_school" TargetMode="External"/><Relationship Id="rId2" Type="http://schemas.openxmlformats.org/officeDocument/2006/relationships/hyperlink" Target="https://agespsyh.ru/shpargalki-po-vozrastnoj-psikhologii/30-voprosy-k-jekzamenu-po-discipline-psihologija/595-ponjatie-zona-blizhajshego-razvitija.html" TargetMode="External"/><Relationship Id="rId1" Type="http://schemas.openxmlformats.org/officeDocument/2006/relationships/slideLayout" Target="../slideLayouts/slideLayout2.xml"/><Relationship Id="rId6" Type="http://schemas.openxmlformats.org/officeDocument/2006/relationships/hyperlink" Target="http://pms-centr.spb.ru/o-centre/osnovnye-svedeniya" TargetMode="External"/><Relationship Id="rId5" Type="http://schemas.openxmlformats.org/officeDocument/2006/relationships/hyperlink" Target="https://art-lichnost.ru/online-test" TargetMode="External"/><Relationship Id="rId4" Type="http://schemas.openxmlformats.org/officeDocument/2006/relationships/hyperlink" Target="https://profvector.spb.ru/"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newtonew.com/school/world-class-proforientation" TargetMode="External"/><Relationship Id="rId2" Type="http://schemas.openxmlformats.org/officeDocument/2006/relationships/hyperlink" Target="https://www.gov.spb.ru/helper/work/slugba/" TargetMode="External"/><Relationship Id="rId1" Type="http://schemas.openxmlformats.org/officeDocument/2006/relationships/slideLayout" Target="../slideLayouts/slideLayout2.xml"/><Relationship Id="rId5" Type="http://schemas.openxmlformats.org/officeDocument/2006/relationships/hyperlink" Target="https://proforientator.ru/publications/articles/professionalnye-proby-v-sisteme-proforientatsii-opyt-yaponii-.html%22" TargetMode="External"/><Relationship Id="rId4" Type="http://schemas.openxmlformats.org/officeDocument/2006/relationships/hyperlink" Target="https://media.foxford.ru/how-to-find-your-first-job/"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hurma.work/ru/blog/kompetentnost-i-ee-vidy/" TargetMode="External"/><Relationship Id="rId2" Type="http://schemas.openxmlformats.org/officeDocument/2006/relationships/hyperlink" Target="http://noudpo.ru/news2/profstandart-news/prof-competen/226.html" TargetMode="External"/><Relationship Id="rId1" Type="http://schemas.openxmlformats.org/officeDocument/2006/relationships/slideLayout" Target="../slideLayouts/slideLayout2.xml"/><Relationship Id="rId6" Type="http://schemas.openxmlformats.org/officeDocument/2006/relationships/hyperlink" Target="http://www.gctc.ru/main.php?id=4281" TargetMode="External"/><Relationship Id="rId5" Type="http://schemas.openxmlformats.org/officeDocument/2006/relationships/hyperlink" Target="http://www.hrmedia.ru/node/1626" TargetMode="External"/><Relationship Id="rId4" Type="http://schemas.openxmlformats.org/officeDocument/2006/relationships/hyperlink" Target="https://games4business.ru/articles/kompetencii-personala"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psychologos.ru/articles/view/samoocenka-i-uroven-prityazaniy" TargetMode="External"/><Relationship Id="rId2" Type="http://schemas.openxmlformats.org/officeDocument/2006/relationships/hyperlink" Target="https://www.psychologos.ru/articles/view/uroven-prityazaniy" TargetMode="External"/><Relationship Id="rId1" Type="http://schemas.openxmlformats.org/officeDocument/2006/relationships/slideLayout" Target="../slideLayouts/slideLayout2.xml"/><Relationship Id="rId5" Type="http://schemas.openxmlformats.org/officeDocument/2006/relationships/hyperlink" Target="https://onlinetestpad.com/ru/test/24992-ekspress-diagnostika-urovnya-samoocenki-podrostkov" TargetMode="External"/><Relationship Id="rId4" Type="http://schemas.openxmlformats.org/officeDocument/2006/relationships/hyperlink" Target="&#1054;&#1094;&#1077;&#1085;&#1082;&#1072;%20&#1091;&#1088;&#1086;&#1074;&#1085;&#1103;%20&#1087;&#1088;&#1080;&#1090;&#1103;&#1079;&#1072;&#1085;&#1080;&#1081;%20&#1043;&#1077;&#1088;&#1073;&#1072;&#1095;&#1077;&#1074;&#1089;&#1082;&#1086;&#1075;&#1086;"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187;%20http:/proforientir42.ru/videouroki-osnovy-vybora-professii/" TargetMode="External"/><Relationship Id="rId2" Type="http://schemas.openxmlformats.org/officeDocument/2006/relationships/hyperlink" Target="https://edusteps.com.ua/blog/413-algoritm-professionalnogo-samoopredeleniya.html"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sites.google.com/site/virtualnyjkabinetproforient/sovety-psihologa-po-vyboru-professij/formula-vybora-professii-hocu-mogu-nado" TargetMode="External"/><Relationship Id="rId2" Type="http://schemas.openxmlformats.org/officeDocument/2006/relationships/hyperlink" Target="https://studepedia.org/index.php?vol=1&amp;post=4615" TargetMode="External"/><Relationship Id="rId1" Type="http://schemas.openxmlformats.org/officeDocument/2006/relationships/slideLayout" Target="../slideLayouts/slideLayout2.xml"/><Relationship Id="rId4" Type="http://schemas.openxmlformats.org/officeDocument/2006/relationships/hyperlink" Target="https://proforientatsia.ru/career-guidance/kak-vybrat-professiyu/"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Татьяна\Downloads\univer_01.jpg"/>
          <p:cNvPicPr>
            <a:picLocks noChangeAspect="1" noChangeArrowheads="1"/>
          </p:cNvPicPr>
          <p:nvPr/>
        </p:nvPicPr>
        <p:blipFill>
          <a:blip r:embed="rId2"/>
          <a:srcRect/>
          <a:stretch>
            <a:fillRect/>
          </a:stretch>
        </p:blipFill>
        <p:spPr bwMode="auto">
          <a:xfrm>
            <a:off x="0" y="0"/>
            <a:ext cx="9159232" cy="6858000"/>
          </a:xfrm>
          <a:prstGeom prst="rect">
            <a:avLst/>
          </a:prstGeom>
          <a:ln>
            <a:noFill/>
          </a:ln>
          <a:effectLst>
            <a:softEdge rad="112500"/>
          </a:effectLst>
        </p:spPr>
      </p:pic>
      <p:sp>
        <p:nvSpPr>
          <p:cNvPr id="2" name="Заголовок 1"/>
          <p:cNvSpPr>
            <a:spLocks noGrp="1"/>
          </p:cNvSpPr>
          <p:nvPr>
            <p:ph type="ctrTitle"/>
          </p:nvPr>
        </p:nvSpPr>
        <p:spPr>
          <a:xfrm>
            <a:off x="1428728" y="188641"/>
            <a:ext cx="7572428" cy="1440159"/>
          </a:xfrm>
        </p:spPr>
        <p:txBody>
          <a:bodyPr>
            <a:normAutofit fontScale="90000"/>
          </a:bodyPr>
          <a:lstStyle/>
          <a:p>
            <a:pPr algn="r"/>
            <a:r>
              <a:rPr lang="ru-RU" sz="1800" b="1" dirty="0">
                <a:solidFill>
                  <a:schemeClr val="accent1">
                    <a:lumMod val="50000"/>
                  </a:schemeClr>
                </a:solidFill>
                <a:effectLst>
                  <a:reflection blurRad="6350" stA="55000" endA="300" endPos="45500" dir="5400000" sy="-100000" algn="bl" rotWithShape="0"/>
                </a:effectLst>
                <a:latin typeface="Trebuchet MS"/>
              </a:rPr>
              <a:t>ГБОУ средняя общеобразовательная школа № 4 с углубленным изучением французского языка имени Жака-Ива Кусто Василеостровского района </a:t>
            </a:r>
            <a:r>
              <a:rPr lang="ru-RU" sz="1800" b="1" dirty="0" smtClean="0">
                <a:solidFill>
                  <a:schemeClr val="accent1">
                    <a:lumMod val="50000"/>
                  </a:schemeClr>
                </a:solidFill>
                <a:effectLst>
                  <a:reflection blurRad="6350" stA="55000" endA="300" endPos="45500" dir="5400000" sy="-100000" algn="bl" rotWithShape="0"/>
                </a:effectLst>
                <a:latin typeface="Trebuchet MS"/>
              </a:rPr>
              <a:t>Санкт-Петербурга </a:t>
            </a:r>
            <a:br>
              <a:rPr lang="ru-RU" sz="1800" b="1" dirty="0" smtClean="0">
                <a:solidFill>
                  <a:schemeClr val="accent1">
                    <a:lumMod val="50000"/>
                  </a:schemeClr>
                </a:solidFill>
                <a:effectLst>
                  <a:reflection blurRad="6350" stA="55000" endA="300" endPos="45500" dir="5400000" sy="-100000" algn="bl" rotWithShape="0"/>
                </a:effectLst>
                <a:latin typeface="Trebuchet MS"/>
              </a:rPr>
            </a:br>
            <a:r>
              <a:rPr lang="ru-RU" sz="1800" b="1" dirty="0" smtClean="0">
                <a:solidFill>
                  <a:srgbClr val="FF0000"/>
                </a:solidFill>
                <a:effectLst>
                  <a:reflection blurRad="6350" stA="55000" endA="300" endPos="45500" dir="5400000" sy="-100000" algn="bl" rotWithShape="0"/>
                </a:effectLst>
                <a:latin typeface="Trebuchet MS"/>
              </a:rPr>
              <a:t>Курс «Компас в мире профессий» </a:t>
            </a:r>
            <a:r>
              <a:rPr lang="ru-RU" sz="1800" b="1" dirty="0" smtClean="0">
                <a:solidFill>
                  <a:schemeClr val="accent1">
                    <a:lumMod val="50000"/>
                  </a:schemeClr>
                </a:solidFill>
                <a:effectLst>
                  <a:reflection blurRad="6350" stA="55000" endA="300" endPos="45500" dir="5400000" sy="-100000" algn="bl" rotWithShape="0"/>
                </a:effectLst>
                <a:latin typeface="Trebuchet MS"/>
              </a:rPr>
              <a:t/>
            </a:r>
            <a:br>
              <a:rPr lang="ru-RU" sz="1800" b="1" dirty="0" smtClean="0">
                <a:solidFill>
                  <a:schemeClr val="accent1">
                    <a:lumMod val="50000"/>
                  </a:schemeClr>
                </a:solidFill>
                <a:effectLst>
                  <a:reflection blurRad="6350" stA="55000" endA="300" endPos="45500" dir="5400000" sy="-100000" algn="bl" rotWithShape="0"/>
                </a:effectLst>
                <a:latin typeface="Trebuchet MS"/>
              </a:rPr>
            </a:br>
            <a:r>
              <a:rPr lang="ru-RU" sz="1800" b="1" dirty="0" smtClean="0">
                <a:solidFill>
                  <a:schemeClr val="accent1">
                    <a:lumMod val="50000"/>
                  </a:schemeClr>
                </a:solidFill>
                <a:effectLst>
                  <a:reflection blurRad="6350" stA="55000" endA="300" endPos="45500" dir="5400000" sy="-100000" algn="bl" rotWithShape="0"/>
                </a:effectLst>
                <a:latin typeface="Trebuchet MS"/>
              </a:rPr>
              <a:t>2019/2020</a:t>
            </a:r>
            <a:endParaRPr lang="ru-RU" sz="1800" b="1" dirty="0">
              <a:solidFill>
                <a:schemeClr val="accent1">
                  <a:lumMod val="50000"/>
                </a:schemeClr>
              </a:solidFill>
              <a:latin typeface="Comic Sans MS" pitchFamily="66" charset="0"/>
            </a:endParaRPr>
          </a:p>
        </p:txBody>
      </p:sp>
      <p:sp>
        <p:nvSpPr>
          <p:cNvPr id="3" name="Подзаголовок 2"/>
          <p:cNvSpPr>
            <a:spLocks noGrp="1"/>
          </p:cNvSpPr>
          <p:nvPr>
            <p:ph type="subTitle" idx="1"/>
          </p:nvPr>
        </p:nvSpPr>
        <p:spPr>
          <a:xfrm>
            <a:off x="2214546" y="1500174"/>
            <a:ext cx="6929454" cy="5357826"/>
          </a:xfrm>
        </p:spPr>
        <p:txBody>
          <a:bodyPr>
            <a:normAutofit/>
          </a:bodyPr>
          <a:lstStyle/>
          <a:p>
            <a:pPr algn="r"/>
            <a:r>
              <a:rPr lang="ru-RU" sz="4000" b="1" dirty="0" smtClean="0">
                <a:solidFill>
                  <a:schemeClr val="tx2">
                    <a:lumMod val="75000"/>
                  </a:schemeClr>
                </a:solidFill>
                <a:latin typeface="Comic Sans MS" pitchFamily="66" charset="0"/>
              </a:rPr>
              <a:t>Маршрутная карта по профориентации</a:t>
            </a:r>
            <a:endParaRPr lang="ru-RU" sz="4000" b="1" dirty="0">
              <a:solidFill>
                <a:schemeClr val="tx2">
                  <a:lumMod val="75000"/>
                </a:schemeClr>
              </a:solidFill>
              <a:latin typeface="Comic Sans MS" pitchFamily="66" charset="0"/>
            </a:endParaRPr>
          </a:p>
          <a:p>
            <a:pPr algn="r"/>
            <a:r>
              <a:rPr lang="ru-RU" sz="1400" b="1" dirty="0" smtClean="0">
                <a:solidFill>
                  <a:schemeClr val="accent1">
                    <a:lumMod val="50000"/>
                  </a:schemeClr>
                </a:solidFill>
                <a:latin typeface="Comic Sans MS" pitchFamily="66" charset="0"/>
              </a:rPr>
              <a:t>Педагог-психолог Романова </a:t>
            </a:r>
            <a:r>
              <a:rPr lang="ru-RU" sz="1400" b="1" dirty="0">
                <a:solidFill>
                  <a:schemeClr val="accent1">
                    <a:lumMod val="50000"/>
                  </a:schemeClr>
                </a:solidFill>
                <a:latin typeface="Comic Sans MS" pitchFamily="66" charset="0"/>
              </a:rPr>
              <a:t>Татьяна Владимировна</a:t>
            </a:r>
          </a:p>
          <a:p>
            <a:endParaRPr lang="ru-RU" sz="1600" dirty="0">
              <a:solidFill>
                <a:schemeClr val="accent1">
                  <a:lumMod val="75000"/>
                </a:schemeClr>
              </a:solidFill>
            </a:endParaRPr>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3108" y="3286124"/>
            <a:ext cx="1143008" cy="984047"/>
          </a:xfrm>
          <a:prstGeom prst="rect">
            <a:avLst/>
          </a:prstGeom>
        </p:spPr>
      </p:pic>
    </p:spTree>
    <p:extLst>
      <p:ext uri="{BB962C8B-B14F-4D97-AF65-F5344CB8AC3E}">
        <p14:creationId xmlns:p14="http://schemas.microsoft.com/office/powerpoint/2010/main" val="33227463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714356"/>
            <a:ext cx="9144000" cy="1357322"/>
          </a:xfrm>
        </p:spPr>
        <p:txBody>
          <a:bodyPr>
            <a:normAutofit fontScale="90000"/>
          </a:bodyPr>
          <a:lstStyle/>
          <a:p>
            <a:r>
              <a:rPr lang="ru-RU" sz="3100" b="1" dirty="0" smtClean="0">
                <a:solidFill>
                  <a:schemeClr val="accent1">
                    <a:lumMod val="75000"/>
                  </a:schemeClr>
                </a:solidFill>
                <a:latin typeface="Comic Sans MS" pitchFamily="66" charset="0"/>
                <a:cs typeface="Shruti" pitchFamily="34" charset="0"/>
              </a:rPr>
              <a:t>Введение.</a:t>
            </a:r>
            <a:r>
              <a:rPr lang="ru-RU" sz="2700" b="1" dirty="0" smtClean="0">
                <a:solidFill>
                  <a:schemeClr val="tx2">
                    <a:lumMod val="75000"/>
                  </a:schemeClr>
                </a:solidFill>
                <a:latin typeface="Comic Sans MS" pitchFamily="66" charset="0"/>
                <a:cs typeface="Shruti" pitchFamily="34" charset="0"/>
              </a:rPr>
              <a:t/>
            </a:r>
            <a:br>
              <a:rPr lang="ru-RU" sz="2700" b="1" dirty="0" smtClean="0">
                <a:solidFill>
                  <a:schemeClr val="tx2">
                    <a:lumMod val="75000"/>
                  </a:schemeClr>
                </a:solidFill>
                <a:latin typeface="Comic Sans MS" pitchFamily="66" charset="0"/>
                <a:cs typeface="Shruti" pitchFamily="34" charset="0"/>
              </a:rPr>
            </a:br>
            <a:r>
              <a:rPr lang="ru-RU" sz="2700" b="1" dirty="0" smtClean="0">
                <a:solidFill>
                  <a:schemeClr val="tx2">
                    <a:lumMod val="75000"/>
                  </a:schemeClr>
                </a:solidFill>
                <a:latin typeface="Comic Sans MS" pitchFamily="66" charset="0"/>
                <a:cs typeface="Shruti" pitchFamily="34" charset="0"/>
              </a:rPr>
              <a:t> </a:t>
            </a:r>
            <a:r>
              <a:rPr lang="ru-RU" sz="2700" b="1" dirty="0" smtClean="0">
                <a:solidFill>
                  <a:schemeClr val="accent1">
                    <a:lumMod val="75000"/>
                  </a:schemeClr>
                </a:solidFill>
                <a:latin typeface="Comic Sans MS" pitchFamily="66" charset="0"/>
              </a:rPr>
              <a:t>Маршрутная карта по профориентации – один из многочисленных путей самостоятельной работы по выбору профессионального маршрута</a:t>
            </a:r>
            <a:br>
              <a:rPr lang="ru-RU" sz="2700" b="1" dirty="0" smtClean="0">
                <a:solidFill>
                  <a:schemeClr val="accent1">
                    <a:lumMod val="75000"/>
                  </a:schemeClr>
                </a:solidFill>
                <a:latin typeface="Comic Sans MS" pitchFamily="66" charset="0"/>
              </a:rPr>
            </a:br>
            <a:r>
              <a:rPr lang="ru-RU" b="1" dirty="0" smtClean="0">
                <a:solidFill>
                  <a:schemeClr val="tx2">
                    <a:lumMod val="75000"/>
                  </a:schemeClr>
                </a:solidFill>
                <a:latin typeface="Comic Sans MS" pitchFamily="66" charset="0"/>
                <a:cs typeface="Shruti" pitchFamily="34" charset="0"/>
              </a:rPr>
              <a:t/>
            </a:r>
            <a:br>
              <a:rPr lang="ru-RU" b="1" dirty="0" smtClean="0">
                <a:solidFill>
                  <a:schemeClr val="tx2">
                    <a:lumMod val="75000"/>
                  </a:schemeClr>
                </a:solidFill>
                <a:latin typeface="Comic Sans MS" pitchFamily="66" charset="0"/>
                <a:cs typeface="Shruti" pitchFamily="34" charset="0"/>
              </a:rPr>
            </a:br>
            <a:endParaRPr lang="ru-RU" b="1" dirty="0">
              <a:solidFill>
                <a:schemeClr val="tx2">
                  <a:lumMod val="75000"/>
                </a:schemeClr>
              </a:solidFill>
              <a:latin typeface="Comic Sans MS" pitchFamily="66" charset="0"/>
              <a:cs typeface="Shruti" pitchFamily="34" charset="0"/>
            </a:endParaRPr>
          </a:p>
        </p:txBody>
      </p:sp>
      <p:sp>
        <p:nvSpPr>
          <p:cNvPr id="3" name="Содержимое 2"/>
          <p:cNvSpPr>
            <a:spLocks noGrp="1"/>
          </p:cNvSpPr>
          <p:nvPr>
            <p:ph idx="1"/>
          </p:nvPr>
        </p:nvSpPr>
        <p:spPr>
          <a:xfrm>
            <a:off x="-214346" y="1600200"/>
            <a:ext cx="9358346" cy="5257800"/>
          </a:xfrm>
        </p:spPr>
        <p:txBody>
          <a:bodyPr>
            <a:normAutofit fontScale="32500" lnSpcReduction="20000"/>
          </a:bodyPr>
          <a:lstStyle/>
          <a:p>
            <a:pPr lvl="0">
              <a:lnSpc>
                <a:spcPct val="120000"/>
              </a:lnSpc>
              <a:buNone/>
            </a:pPr>
            <a:r>
              <a:rPr lang="ru-RU" sz="4300" dirty="0" smtClean="0">
                <a:latin typeface="Times New Roman" pitchFamily="18" charset="0"/>
                <a:cs typeface="Times New Roman" pitchFamily="18" charset="0"/>
              </a:rPr>
              <a:t>             Дорогие ребята! Подростковый возраст, традиционно считающийся  периодом выбора профессии, только часть, хотя и очень важная, профессионального самоопределения личности. Начиная с самого раннего детства происходит формирование представлений о мире профессий, трудовой деятельности взрослых людей; добросовестного и ценностного отношения к труду; со временем приходит (или не приходит) понимание его роли в жизни человека и в обществе; развитие интереса к учебно-познавательной деятельности, основанной на посильной практической включенности в различные ее виды, в том числе социальную, трудовую, игровую, исследовательскую.</a:t>
            </a:r>
          </a:p>
          <a:p>
            <a:pPr>
              <a:lnSpc>
                <a:spcPct val="120000"/>
              </a:lnSpc>
              <a:buNone/>
            </a:pPr>
            <a:r>
              <a:rPr lang="ru-RU" sz="4300" dirty="0" smtClean="0">
                <a:latin typeface="Times New Roman" pitchFamily="18" charset="0"/>
                <a:cs typeface="Times New Roman" pitchFamily="18" charset="0"/>
              </a:rPr>
              <a:t>            Получение основного общего образования, для большинства не является окончанием выбора образовательного и профессионального пути. Современный мир позволяет человеку совершенствоваться, искать новые пути, повышать и дополнять свое образование, открывать новые горизонты профессиональной деятельности в течении всей жизни. Но старшая школа была и остается важнейшим периодом профессионального самоопределения – полный сил и стремлений молодой человек имеет возможность свободно искать и пробовать свои силы, рассчитывать на содействие родительской семьи,  учителей, многочисленных специалистов, помогающих в выборе, планировать свое будущее. Однако,  никакое содействие не будет эффективным, если отсутствует самостоятельная потребность в самоопределении, если личность не прикладывает усилий для создания своей дальнейшей жизни.</a:t>
            </a:r>
          </a:p>
          <a:p>
            <a:pPr>
              <a:lnSpc>
                <a:spcPct val="120000"/>
              </a:lnSpc>
              <a:buNone/>
            </a:pPr>
            <a:r>
              <a:rPr lang="ru-RU" sz="4300" dirty="0" smtClean="0">
                <a:latin typeface="Times New Roman" pitchFamily="18" charset="0"/>
                <a:cs typeface="Times New Roman" pitchFamily="18" charset="0"/>
              </a:rPr>
              <a:t>         Надеюсь, что эта карта добавит решений к поискам ответов на ваши вопросы «Кем быть?», «Каким быть?»</a:t>
            </a:r>
          </a:p>
          <a:p>
            <a:pPr>
              <a:lnSpc>
                <a:spcPct val="120000"/>
              </a:lnSpc>
              <a:buNone/>
            </a:pPr>
            <a:r>
              <a:rPr lang="ru-RU" sz="4300" dirty="0" smtClean="0">
                <a:latin typeface="Times New Roman" pitchFamily="18" charset="0"/>
                <a:cs typeface="Times New Roman" pitchFamily="18" charset="0"/>
              </a:rPr>
              <a:t>         На слайдах я разместила  ссылки для примеров материала, для изучения и использования в пути. Материалы разного уровня сложности и назначения, для учащихся и для взрослых. Некоторые подойдут для изучения, некоторые не вызовут интереса, иные вам хорошо знакомы.  Ищите, выбирайте, планируйте!</a:t>
            </a:r>
          </a:p>
          <a:p>
            <a:pPr>
              <a:lnSpc>
                <a:spcPct val="120000"/>
              </a:lnSpc>
              <a:buNone/>
            </a:pPr>
            <a:endParaRPr lang="ru-RU" sz="3400" dirty="0" smtClean="0">
              <a:latin typeface="Times New Roman" pitchFamily="18" charset="0"/>
              <a:cs typeface="Times New Roman" pitchFamily="18" charset="0"/>
            </a:endParaRPr>
          </a:p>
          <a:p>
            <a:pPr algn="r">
              <a:lnSpc>
                <a:spcPct val="120000"/>
              </a:lnSpc>
              <a:buNone/>
            </a:pPr>
            <a:r>
              <a:rPr lang="ru-RU" sz="3400" b="1" dirty="0" smtClean="0">
                <a:latin typeface="Times New Roman" pitchFamily="18" charset="0"/>
                <a:cs typeface="Times New Roman" pitchFamily="18" charset="0"/>
              </a:rPr>
              <a:t>     Если ты не управляешь своим временем, им начнут управлять другие. Дэйв Рэмси</a:t>
            </a:r>
            <a:r>
              <a:rPr lang="ru-RU" sz="3400" dirty="0" smtClean="0">
                <a:latin typeface="Times New Roman" pitchFamily="18" charset="0"/>
                <a:cs typeface="Times New Roman" pitchFamily="18" charset="0"/>
              </a:rPr>
              <a:t/>
            </a:r>
            <a:br>
              <a:rPr lang="ru-RU" sz="3400" dirty="0" smtClean="0">
                <a:latin typeface="Times New Roman" pitchFamily="18" charset="0"/>
                <a:cs typeface="Times New Roman" pitchFamily="18" charset="0"/>
              </a:rPr>
            </a:br>
            <a:r>
              <a:rPr lang="ru-RU" sz="3400" b="1" dirty="0" smtClean="0">
                <a:latin typeface="Times New Roman" pitchFamily="18" charset="0"/>
                <a:cs typeface="Times New Roman" pitchFamily="18" charset="0"/>
              </a:rPr>
              <a:t> По настоящему счастливый человек тот, который утром с радостью идёт на работу, а вечером с радостью возвращается домой!</a:t>
            </a:r>
            <a:r>
              <a:rPr lang="ru-RU" sz="3400" dirty="0" smtClean="0">
                <a:latin typeface="Times New Roman" pitchFamily="18" charset="0"/>
                <a:cs typeface="Times New Roman" pitchFamily="18" charset="0"/>
              </a:rPr>
              <a:t> </a:t>
            </a:r>
            <a:r>
              <a:rPr lang="ru-RU" sz="3400" b="1" dirty="0" smtClean="0">
                <a:latin typeface="Times New Roman" pitchFamily="18" charset="0"/>
                <a:cs typeface="Times New Roman" pitchFamily="18" charset="0"/>
              </a:rPr>
              <a:t>Назым Хикмет </a:t>
            </a:r>
            <a:endParaRPr lang="ru-RU" sz="3400" dirty="0" smtClean="0">
              <a:latin typeface="Times New Roman" pitchFamily="18" charset="0"/>
              <a:cs typeface="Times New Roman" pitchFamily="18" charset="0"/>
            </a:endParaRPr>
          </a:p>
          <a:p>
            <a:pPr algn="r">
              <a:lnSpc>
                <a:spcPct val="120000"/>
              </a:lnSpc>
              <a:buNone/>
            </a:pPr>
            <a:r>
              <a:rPr lang="ru-RU" sz="3400" b="1" dirty="0" smtClean="0">
                <a:latin typeface="Times New Roman" pitchFamily="18" charset="0"/>
                <a:cs typeface="Times New Roman" pitchFamily="18" charset="0"/>
              </a:rPr>
              <a:t>         Управляйте своей судьбой, или это сделает кто-то другой. Джон Френсис Уэлч</a:t>
            </a:r>
            <a:endParaRPr lang="ru-RU" sz="3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229600" cy="714380"/>
          </a:xfrm>
        </p:spPr>
        <p:txBody>
          <a:bodyPr>
            <a:normAutofit fontScale="90000"/>
          </a:bodyPr>
          <a:lstStyle/>
          <a:p>
            <a:r>
              <a:rPr lang="ru-RU" b="1" dirty="0" smtClean="0">
                <a:solidFill>
                  <a:schemeClr val="accent1">
                    <a:lumMod val="75000"/>
                  </a:schemeClr>
                </a:solidFill>
                <a:latin typeface="Comic Sans MS" pitchFamily="66" charset="0"/>
              </a:rPr>
              <a:t>Принципы выбора профессии</a:t>
            </a:r>
            <a:r>
              <a:rPr lang="ru-RU" dirty="0" smtClean="0"/>
              <a:t/>
            </a:r>
            <a:br>
              <a:rPr lang="ru-RU" dirty="0" smtClean="0"/>
            </a:br>
            <a:endParaRPr lang="ru-RU" dirty="0"/>
          </a:p>
        </p:txBody>
      </p:sp>
      <p:sp>
        <p:nvSpPr>
          <p:cNvPr id="3" name="Содержимое 2"/>
          <p:cNvSpPr>
            <a:spLocks noGrp="1"/>
          </p:cNvSpPr>
          <p:nvPr>
            <p:ph idx="1"/>
          </p:nvPr>
        </p:nvSpPr>
        <p:spPr>
          <a:xfrm>
            <a:off x="-285784" y="714356"/>
            <a:ext cx="9429784" cy="6143644"/>
          </a:xfrm>
        </p:spPr>
        <p:txBody>
          <a:bodyPr>
            <a:normAutofit fontScale="77500" lnSpcReduction="20000"/>
          </a:bodyPr>
          <a:lstStyle/>
          <a:p>
            <a:pPr>
              <a:buNone/>
            </a:pPr>
            <a:r>
              <a:rPr lang="ru-RU" sz="3100" dirty="0" smtClean="0">
                <a:latin typeface="Times New Roman" pitchFamily="18" charset="0"/>
                <a:cs typeface="Times New Roman" pitchFamily="18" charset="0"/>
              </a:rPr>
              <a:t>      Разные авторы предлагают при выборе профессионального маршрута опираться на разные принципы. Какие станут главными для вас? Определяйтесь.</a:t>
            </a:r>
          </a:p>
          <a:p>
            <a:pPr>
              <a:buNone/>
            </a:pPr>
            <a:r>
              <a:rPr lang="ru-RU" dirty="0" smtClean="0">
                <a:latin typeface="Times New Roman" pitchFamily="18" charset="0"/>
                <a:cs typeface="Times New Roman" pitchFamily="18" charset="0"/>
              </a:rPr>
              <a:t>   </a:t>
            </a:r>
            <a:r>
              <a:rPr lang="ru-RU" sz="2600" dirty="0" smtClean="0">
                <a:latin typeface="Times New Roman" pitchFamily="18" charset="0"/>
                <a:cs typeface="Times New Roman" pitchFamily="18" charset="0"/>
              </a:rPr>
              <a:t> 1.</a:t>
            </a:r>
            <a:r>
              <a:rPr lang="ru-RU" dirty="0" smtClean="0">
                <a:latin typeface="Times New Roman" pitchFamily="18" charset="0"/>
                <a:cs typeface="Times New Roman" pitchFamily="18" charset="0"/>
              </a:rPr>
              <a:t> </a:t>
            </a:r>
            <a:r>
              <a:rPr lang="ru-RU" sz="2600" dirty="0" smtClean="0">
                <a:latin typeface="Times New Roman" pitchFamily="18" charset="0"/>
                <a:cs typeface="Times New Roman" pitchFamily="18" charset="0"/>
              </a:rPr>
              <a:t>ОТКРЫТОСТИ. Смело интересуйтесь, спрашивайте, не бойтесь критики и самокритики; если чего-то не понимаете, не обманывайте себя – «жизнь в вымышленном мире утомительна и пожирает массу времени»(</a:t>
            </a:r>
            <a:r>
              <a:rPr lang="en-US" sz="1500" dirty="0" smtClean="0">
                <a:latin typeface="Times New Roman" pitchFamily="18" charset="0"/>
                <a:cs typeface="Times New Roman" pitchFamily="18" charset="0"/>
                <a:hlinkClick r:id="rId2"/>
              </a:rPr>
              <a:t>Brooke Allen</a:t>
            </a:r>
            <a:r>
              <a:rPr lang="en-US" sz="2600" dirty="0" smtClean="0">
                <a:latin typeface="Times New Roman" pitchFamily="18" charset="0"/>
                <a:cs typeface="Times New Roman" pitchFamily="18" charset="0"/>
              </a:rPr>
              <a:t>)</a:t>
            </a:r>
            <a:r>
              <a:rPr lang="ru-RU" sz="2600" b="1" dirty="0" smtClean="0">
                <a:latin typeface="Times New Roman" pitchFamily="18" charset="0"/>
                <a:cs typeface="Times New Roman" pitchFamily="18" charset="0"/>
              </a:rPr>
              <a:t> </a:t>
            </a:r>
            <a:r>
              <a:rPr lang="ru-RU" sz="2600" dirty="0" smtClean="0">
                <a:latin typeface="Times New Roman" pitchFamily="18" charset="0"/>
                <a:cs typeface="Times New Roman" pitchFamily="18" charset="0"/>
              </a:rPr>
              <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2. ОТВЕТСТВЕННОСТИ. Защищайте свой выбор конкретными аргументами; отстаивайте свою позицию</a:t>
            </a:r>
            <a:r>
              <a:rPr lang="en-US" sz="2600" dirty="0" smtClean="0">
                <a:latin typeface="Times New Roman" pitchFamily="18" charset="0"/>
                <a:cs typeface="Times New Roman" pitchFamily="18" charset="0"/>
              </a:rPr>
              <a:t> </a:t>
            </a:r>
            <a:r>
              <a:rPr lang="ru-RU" sz="2600" dirty="0" smtClean="0">
                <a:latin typeface="Times New Roman" pitchFamily="18" charset="0"/>
                <a:cs typeface="Times New Roman" pitchFamily="18" charset="0"/>
              </a:rPr>
              <a:t>последовательно, подтверждая её делами и достижениями.</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3. ЗОЛОТОГО ВРЕМЕНИ. Не бойтесь начать, бойтесь отложить на потом;</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4. ЦЕЛЕНАПРАВЛЕННОСТИ. Выбор главного – из много выбираем самое существенное, привлекательное, желанное. Идем туда, куда ведет здравый смысл; </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5. РЕАЛИСТИЧНОСТИ. Поиск источников надежной, объективной, обоснованной наукой и практикой информации; </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6. РАЗВИТИЯ. Вчерашние интересы могут быть не актуальны – завтра, приходят новые знания и формируются новые интересы;</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7. УДОВОЛЬСТВИЯ. Сделайте процесс увлекательным.</a:t>
            </a:r>
          </a:p>
          <a:p>
            <a:pPr>
              <a:buNone/>
            </a:pPr>
            <a:r>
              <a:rPr lang="ru-RU" sz="2400" dirty="0" smtClean="0">
                <a:latin typeface="Times New Roman" pitchFamily="18" charset="0"/>
                <a:cs typeface="Times New Roman" pitchFamily="18" charset="0"/>
              </a:rPr>
              <a:t>     1</a:t>
            </a:r>
            <a:r>
              <a:rPr lang="ru-RU" sz="2400" dirty="0" smtClean="0">
                <a:latin typeface="Times New Roman" pitchFamily="18" charset="0"/>
                <a:cs typeface="Times New Roman" pitchFamily="18" charset="0"/>
                <a:hlinkClick r:id="rId3"/>
              </a:rPr>
              <a:t>. Главные принципы выбора профессии</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2. </a:t>
            </a:r>
            <a:r>
              <a:rPr lang="ru-RU" sz="2400" dirty="0" smtClean="0">
                <a:latin typeface="Times New Roman" pitchFamily="18" charset="0"/>
                <a:cs typeface="Times New Roman" pitchFamily="18" charset="0"/>
                <a:hlinkClick r:id="rId4"/>
              </a:rPr>
              <a:t>ВЫБОР ПРОФЕССИИ</a:t>
            </a:r>
            <a:endParaRPr lang="ru-RU" sz="2400" b="1" dirty="0" smtClean="0">
              <a:latin typeface="Times New Roman" pitchFamily="18" charset="0"/>
              <a:cs typeface="Times New Roman" pitchFamily="18" charset="0"/>
            </a:endParaRPr>
          </a:p>
          <a:p>
            <a:pPr algn="r">
              <a:buNone/>
            </a:pPr>
            <a:r>
              <a:rPr lang="ru-RU" sz="1300" b="1" dirty="0" smtClean="0">
                <a:latin typeface="Times New Roman" pitchFamily="18" charset="0"/>
                <a:cs typeface="Times New Roman" pitchFamily="18" charset="0"/>
              </a:rPr>
              <a:t>       Когда есть цель, нужно идти к ней не сворачивая. Если выбрать извилистую дорогу, можно по пути растратить все силы. </a:t>
            </a:r>
          </a:p>
          <a:p>
            <a:pPr algn="r">
              <a:buNone/>
            </a:pPr>
            <a:r>
              <a:rPr lang="ru-RU" sz="1300" b="1" dirty="0" smtClean="0">
                <a:latin typeface="Times New Roman" pitchFamily="18" charset="0"/>
                <a:cs typeface="Times New Roman" pitchFamily="18" charset="0"/>
              </a:rPr>
              <a:t>Дороти Макленнан</a:t>
            </a:r>
          </a:p>
          <a:p>
            <a:pPr algn="r">
              <a:buNone/>
            </a:pPr>
            <a:r>
              <a:rPr lang="ru-RU" sz="1300" b="1" dirty="0" smtClean="0">
                <a:latin typeface="Times New Roman" pitchFamily="18" charset="0"/>
                <a:cs typeface="Times New Roman" pitchFamily="18" charset="0"/>
              </a:rPr>
              <a:t>      Чтобы добиться успеха, следует помнить, что все и в самом деле довольно просто: нужно лишь сделать ряд шагов, один за другим, и все вместе они приведут вас к цели. Ричард Ньютон</a:t>
            </a:r>
          </a:p>
          <a:p>
            <a:pPr>
              <a:buNone/>
            </a:pPr>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928670"/>
          </a:xfrm>
        </p:spPr>
        <p:txBody>
          <a:bodyPr>
            <a:normAutofit fontScale="90000"/>
          </a:bodyPr>
          <a:lstStyle/>
          <a:p>
            <a:r>
              <a:rPr lang="ru-RU" sz="4000" b="1" dirty="0" smtClean="0">
                <a:solidFill>
                  <a:schemeClr val="accent1">
                    <a:lumMod val="75000"/>
                  </a:schemeClr>
                </a:solidFill>
                <a:latin typeface="Comic Sans MS" pitchFamily="66" charset="0"/>
              </a:rPr>
              <a:t>Ошибки при выборе профессии:</a:t>
            </a:r>
            <a:r>
              <a:rPr lang="ru-RU" sz="2800" b="1" dirty="0" smtClean="0">
                <a:solidFill>
                  <a:schemeClr val="accent1">
                    <a:lumMod val="75000"/>
                  </a:schemeClr>
                </a:solidFill>
                <a:latin typeface="Comic Sans MS" pitchFamily="66" charset="0"/>
              </a:rPr>
              <a:t/>
            </a:r>
            <a:br>
              <a:rPr lang="ru-RU" sz="2800" b="1" dirty="0" smtClean="0">
                <a:solidFill>
                  <a:schemeClr val="accent1">
                    <a:lumMod val="75000"/>
                  </a:schemeClr>
                </a:solidFill>
                <a:latin typeface="Comic Sans MS" pitchFamily="66" charset="0"/>
              </a:rPr>
            </a:br>
            <a:endParaRPr lang="ru-RU" sz="2800" b="1" dirty="0">
              <a:solidFill>
                <a:schemeClr val="accent1">
                  <a:lumMod val="75000"/>
                </a:schemeClr>
              </a:solidFill>
              <a:latin typeface="Comic Sans MS" pitchFamily="66" charset="0"/>
            </a:endParaRPr>
          </a:p>
        </p:txBody>
      </p:sp>
      <p:sp>
        <p:nvSpPr>
          <p:cNvPr id="3" name="Содержимое 2"/>
          <p:cNvSpPr>
            <a:spLocks noGrp="1"/>
          </p:cNvSpPr>
          <p:nvPr>
            <p:ph idx="1"/>
          </p:nvPr>
        </p:nvSpPr>
        <p:spPr>
          <a:xfrm>
            <a:off x="142844" y="571480"/>
            <a:ext cx="9001156" cy="6072230"/>
          </a:xfrm>
        </p:spPr>
        <p:txBody>
          <a:bodyPr>
            <a:noAutofit/>
          </a:bodyPr>
          <a:lstStyle/>
          <a:p>
            <a:pPr>
              <a:buNone/>
            </a:pPr>
            <a:r>
              <a:rPr lang="ru-RU" sz="1400" b="1" dirty="0" smtClean="0">
                <a:solidFill>
                  <a:schemeClr val="tx2">
                    <a:lumMod val="75000"/>
                  </a:schemeClr>
                </a:solidFill>
                <a:latin typeface="Times New Roman" pitchFamily="18" charset="0"/>
                <a:cs typeface="Times New Roman" pitchFamily="18" charset="0"/>
              </a:rPr>
              <a:t>Переносить ответственность на других =</a:t>
            </a:r>
            <a:endParaRPr lang="ru-RU" sz="1400" dirty="0" smtClean="0">
              <a:solidFill>
                <a:schemeClr val="tx2">
                  <a:lumMod val="75000"/>
                </a:schemeClr>
              </a:solidFill>
              <a:latin typeface="Times New Roman" pitchFamily="18" charset="0"/>
              <a:cs typeface="Times New Roman" pitchFamily="18" charset="0"/>
            </a:endParaRPr>
          </a:p>
          <a:p>
            <a:pPr>
              <a:buNone/>
            </a:pPr>
            <a:r>
              <a:rPr lang="ru-RU" sz="1400" i="1" dirty="0" smtClean="0">
                <a:latin typeface="Times New Roman" pitchFamily="18" charset="0"/>
                <a:cs typeface="Times New Roman" pitchFamily="18" charset="0"/>
              </a:rPr>
              <a:t>         «Родители сказали, что нужно идти на программиста», «Друзья пошли на биолога, ну и я тоже…» — это позиции людей, которые привыкли уходить от принятия решений.</a:t>
            </a:r>
            <a:endParaRPr lang="ru-RU" sz="1400" dirty="0" smtClean="0">
              <a:latin typeface="Times New Roman" pitchFamily="18" charset="0"/>
              <a:cs typeface="Times New Roman" pitchFamily="18" charset="0"/>
            </a:endParaRPr>
          </a:p>
          <a:p>
            <a:pPr>
              <a:buNone/>
            </a:pPr>
            <a:r>
              <a:rPr lang="ru-RU" sz="1400" b="1" dirty="0" smtClean="0">
                <a:solidFill>
                  <a:schemeClr val="tx2">
                    <a:lumMod val="75000"/>
                  </a:schemeClr>
                </a:solidFill>
                <a:latin typeface="Times New Roman" pitchFamily="18" charset="0"/>
                <a:cs typeface="Times New Roman" pitchFamily="18" charset="0"/>
              </a:rPr>
              <a:t>Ориентироваться только на зарплату и престиж =</a:t>
            </a:r>
            <a:endParaRPr lang="ru-RU" sz="1400" dirty="0" smtClean="0">
              <a:solidFill>
                <a:schemeClr val="tx2">
                  <a:lumMod val="75000"/>
                </a:schemeClr>
              </a:solidFill>
              <a:latin typeface="Times New Roman" pitchFamily="18" charset="0"/>
              <a:cs typeface="Times New Roman" pitchFamily="18" charset="0"/>
            </a:endParaRPr>
          </a:p>
          <a:p>
            <a:pPr>
              <a:buNone/>
            </a:pPr>
            <a:r>
              <a:rPr lang="ru-RU" sz="1400" i="1" dirty="0" smtClean="0">
                <a:latin typeface="Times New Roman" pitchFamily="18" charset="0"/>
                <a:cs typeface="Times New Roman" pitchFamily="18" charset="0"/>
              </a:rPr>
              <a:t>         Оплачивается не профессия, а должность и уровень квалификации. Например, зарплата и престиж шеф-повара в дорогом ресторане и повара в школьной столовой различаются в десятки раз. Можно запросто найти школьного учителя, который получает больше PR-менеджера. Если говорить о престижности профессии, то часто это понятие относительное: зависит от круга общения и довольно быстро меняется со временем.</a:t>
            </a:r>
            <a:endParaRPr lang="ru-RU" sz="1400" dirty="0" smtClean="0">
              <a:latin typeface="Times New Roman" pitchFamily="18" charset="0"/>
              <a:cs typeface="Times New Roman" pitchFamily="18" charset="0"/>
            </a:endParaRPr>
          </a:p>
          <a:p>
            <a:pPr>
              <a:buNone/>
            </a:pPr>
            <a:r>
              <a:rPr lang="ru-RU" sz="1400" b="1" dirty="0" smtClean="0">
                <a:solidFill>
                  <a:schemeClr val="tx2">
                    <a:lumMod val="75000"/>
                  </a:schemeClr>
                </a:solidFill>
                <a:latin typeface="Times New Roman" pitchFamily="18" charset="0"/>
                <a:cs typeface="Times New Roman" pitchFamily="18" charset="0"/>
              </a:rPr>
              <a:t>Выбирать профессию, не имея о ней достоверной информации =</a:t>
            </a:r>
            <a:endParaRPr lang="ru-RU" sz="1400" dirty="0" smtClean="0">
              <a:solidFill>
                <a:schemeClr val="tx2">
                  <a:lumMod val="75000"/>
                </a:schemeClr>
              </a:solidFill>
              <a:latin typeface="Times New Roman" pitchFamily="18" charset="0"/>
              <a:cs typeface="Times New Roman" pitchFamily="18" charset="0"/>
            </a:endParaRPr>
          </a:p>
          <a:p>
            <a:pPr>
              <a:buNone/>
            </a:pPr>
            <a:r>
              <a:rPr lang="ru-RU" sz="1400" i="1" dirty="0" smtClean="0">
                <a:latin typeface="Times New Roman" pitchFamily="18" charset="0"/>
                <a:cs typeface="Times New Roman" pitchFamily="18" charset="0"/>
              </a:rPr>
              <a:t>         «Хочу быть менеджером. Что он делает? Ну, не знаю…» Большинство молодых людей мало осведомлены о том, как, собственно, складывается рабочий день представителей той или иной профессии, что входит в их профессиональные обязанности, а также какие качества нужны, чтобы осилить эту работу.</a:t>
            </a:r>
          </a:p>
          <a:p>
            <a:pPr>
              <a:buNone/>
            </a:pPr>
            <a:r>
              <a:rPr lang="ru-RU" sz="1400" b="1" dirty="0" smtClean="0">
                <a:solidFill>
                  <a:schemeClr val="tx2">
                    <a:lumMod val="75000"/>
                  </a:schemeClr>
                </a:solidFill>
                <a:latin typeface="Times New Roman" pitchFamily="18" charset="0"/>
                <a:cs typeface="Times New Roman" pitchFamily="18" charset="0"/>
              </a:rPr>
              <a:t>Ставить знак равенства между профессией и учебным предметом =</a:t>
            </a:r>
            <a:endParaRPr lang="ru-RU" sz="1400" dirty="0" smtClean="0">
              <a:solidFill>
                <a:schemeClr val="tx2">
                  <a:lumMod val="75000"/>
                </a:schemeClr>
              </a:solidFill>
              <a:latin typeface="Times New Roman" pitchFamily="18" charset="0"/>
              <a:cs typeface="Times New Roman" pitchFamily="18" charset="0"/>
            </a:endParaRPr>
          </a:p>
          <a:p>
            <a:pPr>
              <a:buNone/>
            </a:pPr>
            <a:r>
              <a:rPr lang="ru-RU" sz="1400" i="1" dirty="0" smtClean="0">
                <a:latin typeface="Times New Roman" pitchFamily="18" charset="0"/>
                <a:cs typeface="Times New Roman" pitchFamily="18" charset="0"/>
              </a:rPr>
              <a:t>         Часто школьники рассуждают по принципу «нравится химия — значит, буду химиком». Но под это определение подходит множество профессий: технолог пищевого производства, фармацевт, учитель химии, ученый, занимающийся фундаментальной наукой, и многие другие.</a:t>
            </a:r>
            <a:endParaRPr lang="ru-RU" sz="1400" dirty="0" smtClean="0">
              <a:latin typeface="Times New Roman" pitchFamily="18" charset="0"/>
              <a:cs typeface="Times New Roman" pitchFamily="18" charset="0"/>
            </a:endParaRPr>
          </a:p>
          <a:p>
            <a:pPr>
              <a:buNone/>
            </a:pPr>
            <a:r>
              <a:rPr lang="ru-RU" sz="1400" b="1" dirty="0" smtClean="0">
                <a:solidFill>
                  <a:schemeClr val="tx2">
                    <a:lumMod val="75000"/>
                  </a:schemeClr>
                </a:solidFill>
                <a:latin typeface="Times New Roman" pitchFamily="18" charset="0"/>
                <a:cs typeface="Times New Roman" pitchFamily="18" charset="0"/>
              </a:rPr>
              <a:t>Ставить слишком завышенные или слишком заниженные планки =</a:t>
            </a:r>
            <a:endParaRPr lang="ru-RU" sz="1400" dirty="0" smtClean="0">
              <a:solidFill>
                <a:schemeClr val="tx2">
                  <a:lumMod val="75000"/>
                </a:schemeClr>
              </a:solidFill>
              <a:latin typeface="Times New Roman" pitchFamily="18" charset="0"/>
              <a:cs typeface="Times New Roman" pitchFamily="18" charset="0"/>
            </a:endParaRPr>
          </a:p>
          <a:p>
            <a:pPr>
              <a:buNone/>
            </a:pPr>
            <a:r>
              <a:rPr lang="ru-RU" sz="1400" i="1" dirty="0" smtClean="0">
                <a:latin typeface="Times New Roman" pitchFamily="18" charset="0"/>
                <a:cs typeface="Times New Roman" pitchFamily="18" charset="0"/>
              </a:rPr>
              <a:t>         Часто профессия выбирается исходя из ложной оценки своих способностей: «Я мечтаю стать хирургом, но я глупа, я не справлюсь. Лучше пойду в продавщицы». Обратный вариант: «Я классно пою в хоре, и никакая карьера, кроме звезды эстрады, меня не устраивает». Такая позиция относится скорее к разряду неврозов, чем к адекватной оценке своих возможностей.</a:t>
            </a:r>
            <a:endParaRPr lang="ru-RU" sz="1400" dirty="0" smtClean="0">
              <a:latin typeface="Times New Roman" pitchFamily="18" charset="0"/>
              <a:cs typeface="Times New Roman" pitchFamily="18" charset="0"/>
            </a:endParaRPr>
          </a:p>
          <a:p>
            <a:pPr>
              <a:buNone/>
            </a:pPr>
            <a:r>
              <a:rPr lang="ru-RU" sz="1400" b="1" dirty="0" smtClean="0">
                <a:solidFill>
                  <a:schemeClr val="tx2">
                    <a:lumMod val="75000"/>
                  </a:schemeClr>
                </a:solidFill>
                <a:latin typeface="Times New Roman" pitchFamily="18" charset="0"/>
                <a:cs typeface="Times New Roman" pitchFamily="18" charset="0"/>
              </a:rPr>
              <a:t>Использовать расхожие стереотипы о профессиях =</a:t>
            </a:r>
            <a:endParaRPr lang="ru-RU" sz="1400" dirty="0" smtClean="0">
              <a:solidFill>
                <a:schemeClr val="tx2">
                  <a:lumMod val="75000"/>
                </a:schemeClr>
              </a:solidFill>
              <a:latin typeface="Times New Roman" pitchFamily="18" charset="0"/>
              <a:cs typeface="Times New Roman" pitchFamily="18" charset="0"/>
            </a:endParaRPr>
          </a:p>
          <a:p>
            <a:pPr>
              <a:buNone/>
            </a:pPr>
            <a:r>
              <a:rPr lang="ru-RU" sz="1400" i="1" dirty="0" smtClean="0">
                <a:latin typeface="Times New Roman" pitchFamily="18" charset="0"/>
                <a:cs typeface="Times New Roman" pitchFamily="18" charset="0"/>
              </a:rPr>
              <a:t>         Нехватка реальной информации заставляет ориентироваться на карикатурные шаблоны: «Все математики бедные и сумасшедшие», «Все журналисты продажные, завтракают со звездами и погибают в горячих точках», «Все биологи бегают по лугам и ловят бабочек».</a:t>
            </a:r>
            <a:r>
              <a:rPr lang="ru-RU" sz="1400" dirty="0" smtClean="0">
                <a:latin typeface="Times New Roman" pitchFamily="18" charset="0"/>
                <a:cs typeface="Times New Roman" pitchFamily="18" charset="0"/>
              </a:rPr>
              <a:t> </a:t>
            </a:r>
          </a:p>
          <a:p>
            <a:pPr>
              <a:buNone/>
            </a:pPr>
            <a:endParaRPr lang="ru-RU" sz="1400" dirty="0" smtClean="0">
              <a:latin typeface="Times New Roman" pitchFamily="18" charset="0"/>
              <a:cs typeface="Times New Roman" pitchFamily="18" charset="0"/>
            </a:endParaRPr>
          </a:p>
          <a:p>
            <a:pPr>
              <a:buNone/>
            </a:pPr>
            <a:endParaRPr lang="ru-RU" sz="1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00042"/>
            <a:ext cx="9144000" cy="571504"/>
          </a:xfrm>
        </p:spPr>
        <p:txBody>
          <a:bodyPr>
            <a:noAutofit/>
          </a:bodyPr>
          <a:lstStyle/>
          <a:p>
            <a:r>
              <a:rPr lang="ru-RU" sz="2400" b="1" dirty="0" smtClean="0">
                <a:solidFill>
                  <a:schemeClr val="accent1">
                    <a:lumMod val="75000"/>
                  </a:schemeClr>
                </a:solidFill>
                <a:latin typeface="Comic Sans MS" pitchFamily="66" charset="0"/>
              </a:rPr>
              <a:t>Общая логика и этапы развития профориентации в России и мире</a:t>
            </a:r>
            <a:r>
              <a:rPr lang="ru-RU" sz="4000" b="1" dirty="0" smtClean="0">
                <a:solidFill>
                  <a:schemeClr val="accent1">
                    <a:lumMod val="75000"/>
                  </a:schemeClr>
                </a:solidFill>
                <a:latin typeface="Comic Sans MS" pitchFamily="66" charset="0"/>
              </a:rPr>
              <a:t/>
            </a:r>
            <a:br>
              <a:rPr lang="ru-RU" sz="4000" b="1" dirty="0" smtClean="0">
                <a:solidFill>
                  <a:schemeClr val="accent1">
                    <a:lumMod val="75000"/>
                  </a:schemeClr>
                </a:solidFill>
                <a:latin typeface="Comic Sans MS" pitchFamily="66" charset="0"/>
              </a:rPr>
            </a:br>
            <a:r>
              <a:rPr lang="ru-RU" sz="4000" b="1" dirty="0" smtClean="0">
                <a:solidFill>
                  <a:schemeClr val="accent1">
                    <a:lumMod val="50000"/>
                  </a:schemeClr>
                </a:solidFill>
                <a:latin typeface="Comic Sans MS" pitchFamily="66" charset="0"/>
              </a:rPr>
              <a:t> </a:t>
            </a:r>
            <a:endParaRPr lang="ru-RU" sz="4000" b="1" dirty="0">
              <a:solidFill>
                <a:schemeClr val="accent1">
                  <a:lumMod val="50000"/>
                </a:schemeClr>
              </a:solidFill>
              <a:latin typeface="Comic Sans MS" pitchFamily="66" charset="0"/>
            </a:endParaRPr>
          </a:p>
        </p:txBody>
      </p:sp>
      <p:sp>
        <p:nvSpPr>
          <p:cNvPr id="3" name="Объект 2"/>
          <p:cNvSpPr>
            <a:spLocks noGrp="1"/>
          </p:cNvSpPr>
          <p:nvPr>
            <p:ph idx="1"/>
          </p:nvPr>
        </p:nvSpPr>
        <p:spPr>
          <a:xfrm>
            <a:off x="0" y="857232"/>
            <a:ext cx="9144000" cy="5715040"/>
          </a:xfrm>
        </p:spPr>
        <p:txBody>
          <a:bodyPr>
            <a:noAutofit/>
          </a:bodyPr>
          <a:lstStyle/>
          <a:p>
            <a:pPr>
              <a:buNone/>
            </a:pPr>
            <a:r>
              <a:rPr lang="ru-RU" sz="1800" b="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Для чего государства развивают профориентацию? Какие выгоды и подводные камни таит в себе помощь государства в выборе профессии? Что хотите вы – надежный «социальный пакет» или независимость и участие в управлении? Как государства регулируют рынок труда? На эти вопросы поможет ответить изучение истории и развития практической профориентации.</a:t>
            </a:r>
          </a:p>
          <a:p>
            <a:pPr>
              <a:buNone/>
            </a:pPr>
            <a:r>
              <a:rPr lang="ru-RU" sz="1600" b="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Профессиональная ориентация как направление в науке о труде возникла около ста лет назад. Некоторые авторы связывают ее рождение с именем основателя психотехники американского психолога </a:t>
            </a:r>
            <a:r>
              <a:rPr lang="ru-RU" sz="1600" dirty="0" smtClean="0">
                <a:latin typeface="Times New Roman" pitchFamily="18" charset="0"/>
                <a:cs typeface="Times New Roman" pitchFamily="18" charset="0"/>
                <a:hlinkClick r:id="rId2"/>
              </a:rPr>
              <a:t>Гуго Мюнстерберга</a:t>
            </a:r>
            <a:r>
              <a:rPr lang="ru-RU" sz="1600" dirty="0" smtClean="0">
                <a:latin typeface="Times New Roman" pitchFamily="18" charset="0"/>
                <a:cs typeface="Times New Roman" pitchFamily="18" charset="0"/>
              </a:rPr>
              <a:t>, который в начале ХХ века впервые стал разрабатывать и использовать психологические тесты для оценки профессиональных способностей человека. </a:t>
            </a:r>
            <a:endParaRPr lang="ru-RU" sz="1600" b="1" dirty="0" smtClean="0">
              <a:latin typeface="Times New Roman" pitchFamily="18" charset="0"/>
              <a:cs typeface="Times New Roman" pitchFamily="18" charset="0"/>
            </a:endParaRPr>
          </a:p>
          <a:p>
            <a:pPr>
              <a:buNone/>
            </a:pPr>
            <a:r>
              <a:rPr lang="ru-RU" sz="1600" dirty="0" smtClean="0">
                <a:latin typeface="Times New Roman" pitchFamily="18" charset="0"/>
                <a:cs typeface="Times New Roman" pitchFamily="18" charset="0"/>
              </a:rPr>
              <a:t>            В это же время появился новый раздел психологической науки – психология профессий. Но общепринятой точкой отсчета истории профориентации является создание </a:t>
            </a:r>
            <a:r>
              <a:rPr lang="ru-RU" sz="1600" dirty="0" smtClean="0">
                <a:latin typeface="Times New Roman" pitchFamily="18" charset="0"/>
                <a:cs typeface="Times New Roman" pitchFamily="18" charset="0"/>
                <a:hlinkClick r:id="rId3"/>
              </a:rPr>
              <a:t>Фрэнком Парсонсом </a:t>
            </a:r>
            <a:r>
              <a:rPr lang="ru-RU" sz="1600" dirty="0" smtClean="0">
                <a:latin typeface="Times New Roman" pitchFamily="18" charset="0"/>
                <a:cs typeface="Times New Roman" pitchFamily="18" charset="0"/>
              </a:rPr>
              <a:t>первого кабинета профориентации в 1903 г. в Страсбурге (Франция) и бюро по выбору профессий в Бостоне (США) в 1908 г.</a:t>
            </a:r>
            <a:endParaRPr lang="ru-RU" sz="1600" b="1" dirty="0" smtClean="0">
              <a:latin typeface="Times New Roman" pitchFamily="18" charset="0"/>
              <a:cs typeface="Times New Roman" pitchFamily="18" charset="0"/>
            </a:endParaRPr>
          </a:p>
          <a:p>
            <a:pPr>
              <a:buNone/>
            </a:pPr>
            <a:r>
              <a:rPr lang="ru-RU" sz="1800" dirty="0" smtClean="0">
                <a:latin typeface="Times New Roman" pitchFamily="18" charset="0"/>
                <a:cs typeface="Times New Roman" pitchFamily="18" charset="0"/>
              </a:rPr>
              <a:t>      </a:t>
            </a:r>
            <a:r>
              <a:rPr lang="ru-RU" sz="1600" b="1" dirty="0" smtClean="0">
                <a:latin typeface="Times New Roman" pitchFamily="18" charset="0"/>
                <a:cs typeface="Times New Roman" pitchFamily="18" charset="0"/>
              </a:rPr>
              <a:t>Подробнее познакомиться с историей и развитием профориентации, причинах и вехах её развития можно в статьях</a:t>
            </a:r>
            <a:r>
              <a:rPr lang="ru-RU" sz="1800" dirty="0" smtClean="0">
                <a:latin typeface="Times New Roman" pitchFamily="18" charset="0"/>
                <a:cs typeface="Times New Roman" pitchFamily="18" charset="0"/>
              </a:rPr>
              <a:t>:</a:t>
            </a:r>
            <a:endParaRPr lang="ru-RU" sz="1800" b="1"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hlinkClick r:id="rId4"/>
              </a:rPr>
              <a:t>"История профориентации в России", </a:t>
            </a:r>
            <a:r>
              <a:rPr lang="ru-RU" sz="1400" dirty="0" smtClean="0">
                <a:latin typeface="Times New Roman" pitchFamily="18" charset="0"/>
                <a:cs typeface="Times New Roman" pitchFamily="18" charset="0"/>
              </a:rPr>
              <a:t>Евгении Никифоровой</a:t>
            </a:r>
          </a:p>
          <a:p>
            <a:r>
              <a:rPr lang="ru-RU" sz="1400" dirty="0" smtClean="0">
                <a:latin typeface="Times New Roman" pitchFamily="18" charset="0"/>
                <a:cs typeface="Times New Roman" pitchFamily="18" charset="0"/>
              </a:rPr>
              <a:t>"</a:t>
            </a:r>
            <a:r>
              <a:rPr lang="ru-RU" sz="1400" dirty="0" smtClean="0">
                <a:latin typeface="Times New Roman" pitchFamily="18" charset="0"/>
                <a:cs typeface="Times New Roman" pitchFamily="18" charset="0"/>
                <a:hlinkClick r:id="rId5"/>
              </a:rPr>
              <a:t>Смена концептуальных установок в развитии практической профориентации: зарубежный и отечественный опыт</a:t>
            </a:r>
            <a:r>
              <a:rPr lang="ru-RU" sz="1400" dirty="0" smtClean="0">
                <a:latin typeface="Times New Roman" pitchFamily="18" charset="0"/>
                <a:cs typeface="Times New Roman" pitchFamily="18" charset="0"/>
              </a:rPr>
              <a:t>". Николая Сергеевича Пряжникова</a:t>
            </a:r>
          </a:p>
          <a:p>
            <a:r>
              <a:rPr lang="ru-RU" sz="1400" dirty="0" smtClean="0">
                <a:latin typeface="Times New Roman" pitchFamily="18" charset="0"/>
                <a:cs typeface="Times New Roman" pitchFamily="18" charset="0"/>
              </a:rPr>
              <a:t>"</a:t>
            </a:r>
            <a:r>
              <a:rPr lang="ru-RU" sz="1400" dirty="0" smtClean="0">
                <a:latin typeface="Times New Roman" pitchFamily="18" charset="0"/>
                <a:cs typeface="Times New Roman" pitchFamily="18" charset="0"/>
                <a:hlinkClick r:id="rId6"/>
              </a:rPr>
              <a:t>Поучительная история о развитии профессионального самоопределения в России</a:t>
            </a:r>
            <a:r>
              <a:rPr lang="ru-RU" sz="1400" dirty="0" smtClean="0">
                <a:latin typeface="Times New Roman" pitchFamily="18" charset="0"/>
                <a:cs typeface="Times New Roman" pitchFamily="18" charset="0"/>
              </a:rPr>
              <a:t>", Пряжниковой Елены Юрьевны.</a:t>
            </a:r>
          </a:p>
          <a:p>
            <a:pPr algn="r">
              <a:buNone/>
            </a:pPr>
            <a:r>
              <a:rPr lang="ru-RU" sz="1200" dirty="0" smtClean="0">
                <a:latin typeface="Times New Roman" pitchFamily="18" charset="0"/>
                <a:cs typeface="Times New Roman" pitchFamily="18" charset="0"/>
              </a:rPr>
              <a:t> </a:t>
            </a:r>
            <a:r>
              <a:rPr lang="ru-RU" sz="1200" b="1" dirty="0" smtClean="0">
                <a:latin typeface="Times New Roman" pitchFamily="18" charset="0"/>
                <a:cs typeface="Times New Roman" pitchFamily="18" charset="0"/>
              </a:rPr>
              <a:t>«Можно индюка научить лазить по деревьям,</a:t>
            </a:r>
            <a:endParaRPr lang="ru-RU" sz="1200" dirty="0" smtClean="0">
              <a:latin typeface="Times New Roman" pitchFamily="18" charset="0"/>
              <a:cs typeface="Times New Roman" pitchFamily="18" charset="0"/>
            </a:endParaRPr>
          </a:p>
          <a:p>
            <a:pPr algn="r">
              <a:buNone/>
            </a:pPr>
            <a:r>
              <a:rPr lang="ru-RU" sz="1200" b="1" dirty="0" smtClean="0">
                <a:latin typeface="Times New Roman" pitchFamily="18" charset="0"/>
                <a:cs typeface="Times New Roman" pitchFamily="18" charset="0"/>
              </a:rPr>
              <a:t>но лучше всего для этих целей нанять белку»</a:t>
            </a:r>
            <a:endParaRPr lang="ru-RU" sz="1200" dirty="0" smtClean="0">
              <a:latin typeface="Times New Roman" pitchFamily="18" charset="0"/>
              <a:cs typeface="Times New Roman" pitchFamily="18" charset="0"/>
            </a:endParaRPr>
          </a:p>
          <a:p>
            <a:pPr algn="r">
              <a:buNone/>
            </a:pPr>
            <a:r>
              <a:rPr lang="ru-RU" sz="1200" b="1" dirty="0" smtClean="0">
                <a:latin typeface="Times New Roman" pitchFamily="18" charset="0"/>
                <a:cs typeface="Times New Roman" pitchFamily="18" charset="0"/>
              </a:rPr>
              <a:t>К. Дайсон</a:t>
            </a:r>
            <a:endParaRPr lang="ru-RU" sz="1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8999134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928670"/>
          </a:xfrm>
        </p:spPr>
        <p:txBody>
          <a:bodyPr>
            <a:noAutofit/>
          </a:bodyPr>
          <a:lstStyle/>
          <a:p>
            <a:r>
              <a:rPr lang="ru-RU" sz="2800" b="1" dirty="0" smtClean="0">
                <a:solidFill>
                  <a:schemeClr val="accent1">
                    <a:lumMod val="75000"/>
                  </a:schemeClr>
                </a:solidFill>
                <a:latin typeface="Comic Sans MS" pitchFamily="66" charset="0"/>
              </a:rPr>
              <a:t>Эффективное управление профессиональным самоопределением</a:t>
            </a:r>
            <a:endParaRPr lang="ru-RU" sz="2800" b="1" dirty="0">
              <a:solidFill>
                <a:schemeClr val="accent1">
                  <a:lumMod val="75000"/>
                </a:schemeClr>
              </a:solidFill>
              <a:latin typeface="Comic Sans MS" pitchFamily="66" charset="0"/>
            </a:endParaRPr>
          </a:p>
        </p:txBody>
      </p:sp>
      <p:sp>
        <p:nvSpPr>
          <p:cNvPr id="3" name="Объект 2"/>
          <p:cNvSpPr>
            <a:spLocks noGrp="1"/>
          </p:cNvSpPr>
          <p:nvPr>
            <p:ph idx="1"/>
          </p:nvPr>
        </p:nvSpPr>
        <p:spPr>
          <a:xfrm>
            <a:off x="-214346" y="928670"/>
            <a:ext cx="9358346" cy="5929330"/>
          </a:xfrm>
        </p:spPr>
        <p:txBody>
          <a:bodyPr>
            <a:normAutofit fontScale="47500" lnSpcReduction="20000"/>
          </a:bodyPr>
          <a:lstStyle/>
          <a:p>
            <a:endParaRPr lang="ru-RU" dirty="0">
              <a:solidFill>
                <a:schemeClr val="accent1">
                  <a:lumMod val="75000"/>
                </a:schemeClr>
              </a:solidFill>
              <a:latin typeface="Comic Sans MS" pitchFamily="66" charset="0"/>
            </a:endParaRPr>
          </a:p>
          <a:p>
            <a:pPr>
              <a:lnSpc>
                <a:spcPct val="120000"/>
              </a:lnSpc>
              <a:buNone/>
            </a:pPr>
            <a:r>
              <a:rPr lang="ru-RU" sz="4900" dirty="0" smtClean="0">
                <a:latin typeface="Times New Roman" pitchFamily="18" charset="0"/>
                <a:cs typeface="Times New Roman" pitchFamily="18" charset="0"/>
              </a:rPr>
              <a:t>       </a:t>
            </a:r>
            <a:r>
              <a:rPr lang="ru-RU" sz="4400" dirty="0" smtClean="0">
                <a:latin typeface="Times New Roman" pitchFamily="18" charset="0"/>
                <a:cs typeface="Times New Roman" pitchFamily="18" charset="0"/>
              </a:rPr>
              <a:t>Для эффективного управления профессиональным самоопределением учащихся психологи выделяют показатели, характеризующие его как процесс, предполагающий развитие личности – субъекта своей будущей профессиональной деятельности, включающей в себя: </a:t>
            </a:r>
          </a:p>
          <a:p>
            <a:pPr>
              <a:lnSpc>
                <a:spcPct val="120000"/>
              </a:lnSpc>
              <a:buNone/>
            </a:pPr>
            <a:r>
              <a:rPr lang="ru-RU" sz="4400" dirty="0" smtClean="0">
                <a:latin typeface="Times New Roman" pitchFamily="18" charset="0"/>
                <a:cs typeface="Times New Roman" pitchFamily="18" charset="0"/>
              </a:rPr>
              <a:t>      В первую очередь – </a:t>
            </a:r>
            <a:r>
              <a:rPr lang="ru-RU" sz="4400" b="1" dirty="0" smtClean="0">
                <a:latin typeface="Times New Roman" pitchFamily="18" charset="0"/>
                <a:cs typeface="Times New Roman" pitchFamily="18" charset="0"/>
              </a:rPr>
              <a:t>информированность</a:t>
            </a:r>
            <a:r>
              <a:rPr lang="ru-RU" sz="4400" dirty="0" smtClean="0">
                <a:latin typeface="Times New Roman" pitchFamily="18" charset="0"/>
                <a:cs typeface="Times New Roman" pitchFamily="18" charset="0"/>
              </a:rPr>
              <a:t> – как знание, компетентность; подготовленность, осведомленность, </a:t>
            </a:r>
          </a:p>
          <a:p>
            <a:pPr>
              <a:lnSpc>
                <a:spcPct val="120000"/>
              </a:lnSpc>
              <a:buNone/>
            </a:pPr>
            <a:r>
              <a:rPr lang="ru-RU" sz="4400" dirty="0" smtClean="0">
                <a:latin typeface="Times New Roman" pitchFamily="18" charset="0"/>
                <a:cs typeface="Times New Roman" pitchFamily="18" charset="0"/>
              </a:rPr>
              <a:t>     грамотность, знакомство с миром профессий, потребностей рынка труда и собственными возможностями. </a:t>
            </a:r>
          </a:p>
          <a:p>
            <a:pPr lvl="0">
              <a:lnSpc>
                <a:spcPct val="120000"/>
              </a:lnSpc>
              <a:buNone/>
            </a:pPr>
            <a:r>
              <a:rPr lang="ru-RU" sz="4400" dirty="0" smtClean="0">
                <a:latin typeface="Times New Roman" pitchFamily="18" charset="0"/>
                <a:cs typeface="Times New Roman" pitchFamily="18" charset="0"/>
              </a:rPr>
              <a:t>       Следующая задача -  информированность  как качество личности – способность быть всегда хорошо осведомлённым, обладающим нужными сведениями, уметь добывать информацию самостоятельно, отфильтровывать нереалистичную информацию.</a:t>
            </a:r>
            <a:endParaRPr lang="ru-RU" sz="4900" dirty="0" smtClean="0">
              <a:solidFill>
                <a:schemeClr val="accent1">
                  <a:lumMod val="75000"/>
                </a:schemeClr>
              </a:solidFill>
              <a:latin typeface="Times New Roman" pitchFamily="18" charset="0"/>
              <a:cs typeface="Times New Roman" pitchFamily="18" charset="0"/>
            </a:endParaRPr>
          </a:p>
          <a:p>
            <a:pPr algn="r">
              <a:buNone/>
            </a:pPr>
            <a:r>
              <a:rPr lang="ru-RU" sz="2900" b="1" dirty="0" smtClean="0">
                <a:latin typeface="Times New Roman" pitchFamily="18" charset="0"/>
                <a:cs typeface="Times New Roman" pitchFamily="18" charset="0"/>
              </a:rPr>
              <a:t>    Недостаток информации – источник страха, </a:t>
            </a:r>
          </a:p>
          <a:p>
            <a:pPr marL="0" indent="0" algn="r">
              <a:buNone/>
            </a:pPr>
            <a:r>
              <a:rPr lang="ru-RU" sz="2900" b="1" dirty="0">
                <a:latin typeface="Times New Roman" pitchFamily="18" charset="0"/>
                <a:cs typeface="Times New Roman" pitchFamily="18" charset="0"/>
              </a:rPr>
              <a:t> </a:t>
            </a:r>
            <a:r>
              <a:rPr lang="ru-RU" sz="2900" b="1" dirty="0" smtClean="0">
                <a:latin typeface="Times New Roman" pitchFamily="18" charset="0"/>
                <a:cs typeface="Times New Roman" pitchFamily="18" charset="0"/>
              </a:rPr>
              <a:t>   паники, неуверенности в себе. Михайлов Л. И.</a:t>
            </a:r>
          </a:p>
          <a:p>
            <a:pPr marL="0" indent="0" algn="r">
              <a:buNone/>
            </a:pPr>
            <a:r>
              <a:rPr lang="ru-RU" sz="2900" b="1" dirty="0" smtClean="0">
                <a:latin typeface="Times New Roman" pitchFamily="18" charset="0"/>
                <a:cs typeface="Times New Roman" pitchFamily="18" charset="0"/>
              </a:rPr>
              <a:t>Мы тонем в информации и задыхаемся от нехватки знаний. Джон Нейзбитт</a:t>
            </a:r>
          </a:p>
          <a:p>
            <a:pPr marL="0" indent="0" algn="r">
              <a:buNone/>
            </a:pPr>
            <a:r>
              <a:rPr lang="ru-RU" sz="2900" b="1" dirty="0" smtClean="0">
                <a:latin typeface="Times New Roman" pitchFamily="18" charset="0"/>
                <a:cs typeface="Times New Roman" pitchFamily="18" charset="0"/>
              </a:rPr>
              <a:t>Называть злом интернет – то же самое, что называть злом книги. Если вы не умеете фильтровать</a:t>
            </a:r>
          </a:p>
          <a:p>
            <a:pPr marL="0" indent="0" algn="r">
              <a:buNone/>
            </a:pPr>
            <a:r>
              <a:rPr lang="ru-RU" sz="2900" b="1" dirty="0" smtClean="0">
                <a:latin typeface="Times New Roman" pitchFamily="18" charset="0"/>
                <a:cs typeface="Times New Roman" pitchFamily="18" charset="0"/>
              </a:rPr>
              <a:t> информацию, то это не проблема интернета, а ваша. Ксения Чайковская</a:t>
            </a:r>
          </a:p>
        </p:txBody>
      </p:sp>
    </p:spTree>
    <p:extLst>
      <p:ext uri="{BB962C8B-B14F-4D97-AF65-F5344CB8AC3E}">
        <p14:creationId xmlns:p14="http://schemas.microsoft.com/office/powerpoint/2010/main" val="31114609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144000" cy="1011222"/>
          </a:xfrm>
        </p:spPr>
        <p:txBody>
          <a:bodyPr>
            <a:normAutofit fontScale="90000"/>
          </a:bodyPr>
          <a:lstStyle/>
          <a:p>
            <a:pPr lvl="0">
              <a:buFont typeface="Wingdings" pitchFamily="2" charset="2"/>
              <a:buChar char="Ø"/>
            </a:pPr>
            <a:r>
              <a:rPr lang="ru-RU" sz="3100" b="1" dirty="0" smtClean="0">
                <a:solidFill>
                  <a:schemeClr val="accent1">
                    <a:lumMod val="75000"/>
                  </a:schemeClr>
                </a:solidFill>
                <a:latin typeface="Comic Sans MS" pitchFamily="66" charset="0"/>
                <a:cs typeface="Times New Roman" pitchFamily="18" charset="0"/>
              </a:rPr>
              <a:t> Знание отраслей экономики: представление о рынке труда в стране и нашем городе.</a:t>
            </a:r>
            <a:r>
              <a:rPr lang="ru-RU" sz="3100" b="1" dirty="0" smtClean="0">
                <a:latin typeface="Comic Sans MS" pitchFamily="66" charset="0"/>
                <a:cs typeface="Times New Roman" pitchFamily="18" charset="0"/>
              </a:rPr>
              <a:t/>
            </a:r>
            <a:br>
              <a:rPr lang="ru-RU" sz="3100" b="1" dirty="0" smtClean="0">
                <a:latin typeface="Comic Sans MS" pitchFamily="66" charset="0"/>
                <a:cs typeface="Times New Roman" pitchFamily="18" charset="0"/>
              </a:rPr>
            </a:br>
            <a:endParaRPr lang="ru-RU" sz="3100" b="1" dirty="0">
              <a:latin typeface="Comic Sans MS" pitchFamily="66" charset="0"/>
              <a:cs typeface="Times New Roman" pitchFamily="18" charset="0"/>
            </a:endParaRPr>
          </a:p>
        </p:txBody>
      </p:sp>
      <p:sp>
        <p:nvSpPr>
          <p:cNvPr id="3" name="Содержимое 2"/>
          <p:cNvSpPr>
            <a:spLocks noGrp="1"/>
          </p:cNvSpPr>
          <p:nvPr>
            <p:ph idx="1"/>
          </p:nvPr>
        </p:nvSpPr>
        <p:spPr>
          <a:xfrm>
            <a:off x="0" y="1357298"/>
            <a:ext cx="9144000" cy="5500702"/>
          </a:xfrm>
        </p:spPr>
        <p:txBody>
          <a:bodyPr>
            <a:normAutofit fontScale="70000" lnSpcReduction="20000"/>
          </a:bodyPr>
          <a:lstStyle/>
          <a:p>
            <a:pPr>
              <a:buNone/>
            </a:pPr>
            <a:r>
              <a:rPr lang="ru-RU" sz="2900" dirty="0" smtClean="0">
                <a:latin typeface="Times New Roman" pitchFamily="18" charset="0"/>
                <a:cs typeface="Times New Roman" pitchFamily="18" charset="0"/>
              </a:rPr>
              <a:t>          Представление о востребованности тех или иных специалистов и профессионалов начинается с рассмотрения имеющихся, действующих предприятий и организаций, их перспектив и востребованности в будущем. Немаловажным фактором, является и уровневые характеристики возможного заработка в различных отраслях, поддержка и заинтересованность государства в их развитии.</a:t>
            </a:r>
          </a:p>
          <a:p>
            <a:pPr>
              <a:buNone/>
            </a:pPr>
            <a:r>
              <a:rPr lang="ru-RU" sz="2800" dirty="0" smtClean="0">
                <a:latin typeface="Times New Roman" pitchFamily="18" charset="0"/>
                <a:cs typeface="Times New Roman" pitchFamily="18" charset="0"/>
              </a:rPr>
              <a:t>           В рыночных условиях, которые постоянно изменяются и отвечают на воздействия изменений социума, природные катаклизмы и политические игры,  важно ориентироваться, какие отрасли наиболее устойчивы, какие требуют готовности к рискам, какие профессии наиболее востребованы и в какую смежную область можно будет уйти, если требования рынка изменятся. </a:t>
            </a:r>
          </a:p>
          <a:p>
            <a:pPr>
              <a:buNone/>
            </a:pPr>
            <a:r>
              <a:rPr lang="ru-RU" dirty="0" smtClean="0">
                <a:latin typeface="Times New Roman" pitchFamily="18" charset="0"/>
                <a:cs typeface="Times New Roman" pitchFamily="18" charset="0"/>
              </a:rPr>
              <a:t>1</a:t>
            </a:r>
            <a:r>
              <a:rPr lang="ru-RU" dirty="0" smtClean="0">
                <a:latin typeface="Times New Roman" pitchFamily="18" charset="0"/>
                <a:cs typeface="Times New Roman" pitchFamily="18" charset="0"/>
                <a:hlinkClick r:id="rId2"/>
              </a:rPr>
              <a:t>. </a:t>
            </a:r>
            <a:r>
              <a:rPr lang="ru-RU" sz="2900" dirty="0" smtClean="0">
                <a:latin typeface="Times New Roman" pitchFamily="18" charset="0"/>
                <a:cs typeface="Times New Roman" pitchFamily="18" charset="0"/>
                <a:hlinkClick r:id="rId2"/>
              </a:rPr>
              <a:t>Перечень отраслей экономики   России</a:t>
            </a:r>
            <a:endParaRPr lang="ru-RU" sz="2900" dirty="0" smtClean="0">
              <a:latin typeface="Times New Roman" pitchFamily="18" charset="0"/>
              <a:cs typeface="Times New Roman" pitchFamily="18" charset="0"/>
            </a:endParaRPr>
          </a:p>
          <a:p>
            <a:pPr>
              <a:buNone/>
            </a:pPr>
            <a:r>
              <a:rPr lang="ru-RU" sz="2900" dirty="0" smtClean="0">
                <a:latin typeface="Times New Roman" pitchFamily="18" charset="0"/>
                <a:cs typeface="Times New Roman" pitchFamily="18" charset="0"/>
              </a:rPr>
              <a:t>2. </a:t>
            </a:r>
            <a:r>
              <a:rPr lang="ru-RU" sz="2900" dirty="0" smtClean="0">
                <a:latin typeface="Times New Roman" pitchFamily="18" charset="0"/>
                <a:cs typeface="Times New Roman" pitchFamily="18" charset="0"/>
                <a:hlinkClick r:id="rId3"/>
              </a:rPr>
              <a:t>Рейтинг отраслей по уровню и распределению зарплат</a:t>
            </a:r>
            <a:r>
              <a:rPr lang="ru-RU" sz="2900" dirty="0" smtClean="0">
                <a:latin typeface="Times New Roman" pitchFamily="18" charset="0"/>
                <a:cs typeface="Times New Roman" pitchFamily="18" charset="0"/>
              </a:rPr>
              <a:t>:</a:t>
            </a:r>
            <a:endParaRPr lang="ru-RU" sz="2900" b="1" dirty="0" smtClean="0">
              <a:latin typeface="Times New Roman" pitchFamily="18" charset="0"/>
              <a:cs typeface="Times New Roman" pitchFamily="18" charset="0"/>
            </a:endParaRPr>
          </a:p>
          <a:p>
            <a:pPr>
              <a:buNone/>
            </a:pPr>
            <a:r>
              <a:rPr lang="ru-RU" sz="2900" dirty="0" smtClean="0">
                <a:latin typeface="Times New Roman" pitchFamily="18" charset="0"/>
                <a:cs typeface="Times New Roman" pitchFamily="18" charset="0"/>
              </a:rPr>
              <a:t>3. </a:t>
            </a:r>
            <a:r>
              <a:rPr lang="ru-RU" sz="2900" dirty="0" smtClean="0">
                <a:latin typeface="Times New Roman" pitchFamily="18" charset="0"/>
                <a:cs typeface="Times New Roman" pitchFamily="18" charset="0"/>
                <a:hlinkClick r:id="rId4"/>
              </a:rPr>
              <a:t>"Экономика России 2020 - перспективы развития"</a:t>
            </a:r>
            <a:endParaRPr lang="ru-RU" sz="2900" dirty="0" smtClean="0">
              <a:latin typeface="Times New Roman" pitchFamily="18" charset="0"/>
              <a:cs typeface="Times New Roman" pitchFamily="18" charset="0"/>
            </a:endParaRPr>
          </a:p>
          <a:p>
            <a:pPr>
              <a:buNone/>
            </a:pPr>
            <a:r>
              <a:rPr lang="ru-RU" sz="2900" dirty="0" smtClean="0">
                <a:latin typeface="Times New Roman" pitchFamily="18" charset="0"/>
                <a:cs typeface="Times New Roman" pitchFamily="18" charset="0"/>
              </a:rPr>
              <a:t>4</a:t>
            </a:r>
            <a:r>
              <a:rPr lang="ru-RU" sz="2900" dirty="0" smtClean="0">
                <a:latin typeface="Times New Roman" pitchFamily="18" charset="0"/>
                <a:cs typeface="Times New Roman" pitchFamily="18" charset="0"/>
                <a:hlinkClick r:id="rId5"/>
              </a:rPr>
              <a:t>. Промышленность. Межотраслевые комплексы России</a:t>
            </a:r>
            <a:endParaRPr lang="ru-RU" sz="2900" dirty="0" smtClean="0">
              <a:latin typeface="Times New Roman" pitchFamily="18" charset="0"/>
              <a:cs typeface="Times New Roman" pitchFamily="18" charset="0"/>
            </a:endParaRPr>
          </a:p>
          <a:p>
            <a:pPr>
              <a:buNone/>
            </a:pPr>
            <a:r>
              <a:rPr lang="ru-RU" sz="2900" dirty="0" smtClean="0">
                <a:latin typeface="Times New Roman" pitchFamily="18" charset="0"/>
                <a:cs typeface="Times New Roman" pitchFamily="18" charset="0"/>
              </a:rPr>
              <a:t>5. </a:t>
            </a:r>
            <a:r>
              <a:rPr lang="ru-RU" sz="2900" dirty="0" smtClean="0">
                <a:latin typeface="Times New Roman" pitchFamily="18" charset="0"/>
                <a:cs typeface="Times New Roman" pitchFamily="18" charset="0"/>
                <a:hlinkClick r:id="rId6"/>
              </a:rPr>
              <a:t>Промышленность и АПК Санкт-Петербурга </a:t>
            </a:r>
            <a:endParaRPr lang="ru-RU" sz="2900" dirty="0" smtClean="0">
              <a:latin typeface="Times New Roman" pitchFamily="18" charset="0"/>
              <a:cs typeface="Times New Roman" pitchFamily="18" charset="0"/>
            </a:endParaRPr>
          </a:p>
          <a:p>
            <a:pPr>
              <a:buNone/>
            </a:pPr>
            <a:r>
              <a:rPr lang="ru-RU" sz="2900" dirty="0" smtClean="0">
                <a:latin typeface="Times New Roman" pitchFamily="18" charset="0"/>
                <a:cs typeface="Times New Roman" pitchFamily="18" charset="0"/>
              </a:rPr>
              <a:t>6</a:t>
            </a:r>
            <a:r>
              <a:rPr lang="ru-RU" sz="2900" dirty="0" smtClean="0">
                <a:latin typeface="Times New Roman" pitchFamily="18" charset="0"/>
                <a:cs typeface="Times New Roman" pitchFamily="18" charset="0"/>
                <a:hlinkClick r:id="rId7"/>
              </a:rPr>
              <a:t>. "Петербург Промышленный" Союз промышленников и предпринимателей Санкт-Петербурга </a:t>
            </a:r>
            <a:endParaRPr lang="ru-RU" sz="2900" dirty="0" smtClean="0">
              <a:latin typeface="Times New Roman" pitchFamily="18" charset="0"/>
              <a:cs typeface="Times New Roman" pitchFamily="18" charset="0"/>
            </a:endParaRPr>
          </a:p>
          <a:p>
            <a:pPr>
              <a:buNone/>
            </a:pPr>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144000" cy="1143000"/>
          </a:xfrm>
        </p:spPr>
        <p:txBody>
          <a:bodyPr>
            <a:normAutofit fontScale="90000"/>
          </a:bodyPr>
          <a:lstStyle/>
          <a:p>
            <a:pPr lvl="0">
              <a:buFont typeface="Wingdings" pitchFamily="2" charset="2"/>
              <a:buChar char="Ø"/>
            </a:pPr>
            <a:r>
              <a:rPr lang="ru-RU" sz="3100" b="1" dirty="0" smtClean="0">
                <a:solidFill>
                  <a:schemeClr val="accent1">
                    <a:lumMod val="75000"/>
                  </a:schemeClr>
                </a:solidFill>
                <a:latin typeface="Comic Sans MS" pitchFamily="66" charset="0"/>
              </a:rPr>
              <a:t>Представление о видах профессионального образования</a:t>
            </a:r>
            <a:r>
              <a:rPr lang="ru-RU" sz="4800" dirty="0" smtClean="0"/>
              <a:t/>
            </a:r>
            <a:br>
              <a:rPr lang="ru-RU" sz="4800" dirty="0" smtClean="0"/>
            </a:br>
            <a:endParaRPr lang="ru-RU" sz="4800" b="1" dirty="0">
              <a:solidFill>
                <a:schemeClr val="accent1">
                  <a:lumMod val="50000"/>
                </a:schemeClr>
              </a:solidFill>
              <a:latin typeface="Comic Sans MS" pitchFamily="66" charset="0"/>
            </a:endParaRPr>
          </a:p>
        </p:txBody>
      </p:sp>
      <p:sp>
        <p:nvSpPr>
          <p:cNvPr id="3" name="Объект 2"/>
          <p:cNvSpPr>
            <a:spLocks noGrp="1"/>
          </p:cNvSpPr>
          <p:nvPr>
            <p:ph idx="1"/>
          </p:nvPr>
        </p:nvSpPr>
        <p:spPr>
          <a:xfrm>
            <a:off x="142844" y="1071523"/>
            <a:ext cx="9001156" cy="5786477"/>
          </a:xfrm>
        </p:spPr>
        <p:txBody>
          <a:bodyPr>
            <a:normAutofit fontScale="55000" lnSpcReduction="20000"/>
          </a:bodyPr>
          <a:lstStyle/>
          <a:p>
            <a:pPr>
              <a:buNone/>
            </a:pPr>
            <a:r>
              <a:rPr lang="ru-RU" dirty="0" smtClean="0">
                <a:latin typeface="Times New Roman" pitchFamily="18" charset="0"/>
                <a:cs typeface="Times New Roman" pitchFamily="18" charset="0"/>
              </a:rPr>
              <a:t>        «Школа-университет» не единственный маршрут к желаемой и устраивающей работе, дорога к цели не обязательно должна быть короткой и быстрой, некоторым надо время на самоопределение, взросление, понимание себя. </a:t>
            </a:r>
          </a:p>
          <a:p>
            <a:pPr>
              <a:buNone/>
            </a:pPr>
            <a:r>
              <a:rPr lang="ru-RU" dirty="0" smtClean="0">
                <a:latin typeface="Times New Roman" pitchFamily="18" charset="0"/>
                <a:cs typeface="Times New Roman" pitchFamily="18" charset="0"/>
              </a:rPr>
              <a:t>          Исследование различных систем образования, предоставляемых ими возможностей, преодоление стереотипов на пути к своей, индивидуальной успешности зачастую делает выбор личности более осознанным и зрелым.</a:t>
            </a:r>
          </a:p>
          <a:p>
            <a:pPr>
              <a:buNone/>
            </a:pPr>
            <a:r>
              <a:rPr lang="ru-RU" dirty="0" smtClean="0">
                <a:latin typeface="Times New Roman" pitchFamily="18" charset="0"/>
                <a:cs typeface="Times New Roman" pitchFamily="18" charset="0"/>
              </a:rPr>
              <a:t>           Освоение профессии, практическое знакомство с делом, достижение мастерства, нередко приводит человека к б</a:t>
            </a:r>
            <a:r>
              <a:rPr lang="ru-RU" b="1" dirty="0" smtClean="0">
                <a:latin typeface="Times New Roman" pitchFamily="18" charset="0"/>
                <a:cs typeface="Times New Roman" pitchFamily="18" charset="0"/>
              </a:rPr>
              <a:t>о</a:t>
            </a:r>
            <a:r>
              <a:rPr lang="ru-RU" dirty="0" smtClean="0">
                <a:latin typeface="Times New Roman" pitchFamily="18" charset="0"/>
                <a:cs typeface="Times New Roman" pitchFamily="18" charset="0"/>
              </a:rPr>
              <a:t>льшим достижениям и б</a:t>
            </a:r>
            <a:r>
              <a:rPr lang="ru-RU" b="1" dirty="0" smtClean="0">
                <a:latin typeface="Times New Roman" pitchFamily="18" charset="0"/>
                <a:cs typeface="Times New Roman" pitchFamily="18" charset="0"/>
              </a:rPr>
              <a:t>о</a:t>
            </a:r>
            <a:r>
              <a:rPr lang="ru-RU" dirty="0" smtClean="0">
                <a:latin typeface="Times New Roman" pitchFamily="18" charset="0"/>
                <a:cs typeface="Times New Roman" pitchFamily="18" charset="0"/>
              </a:rPr>
              <a:t>льшим делам, чем  диплом о малоинтересном и нелюбимом высшем образовании.</a:t>
            </a:r>
          </a:p>
          <a:p>
            <a:pPr>
              <a:buNone/>
            </a:pPr>
            <a:r>
              <a:rPr lang="ru-RU" dirty="0" smtClean="0"/>
              <a:t>1. </a:t>
            </a:r>
            <a:r>
              <a:rPr lang="ru-RU" dirty="0" smtClean="0">
                <a:latin typeface="Times New Roman" pitchFamily="18" charset="0"/>
                <a:cs typeface="Times New Roman" pitchFamily="18" charset="0"/>
                <a:hlinkClick r:id="rId2"/>
              </a:rPr>
              <a:t>Профессиональное образование в России</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2. </a:t>
            </a:r>
            <a:r>
              <a:rPr lang="ru-RU" dirty="0" smtClean="0">
                <a:latin typeface="Times New Roman" pitchFamily="18" charset="0"/>
                <a:cs typeface="Times New Roman" pitchFamily="18" charset="0"/>
                <a:hlinkClick r:id="rId3"/>
              </a:rPr>
              <a:t>Что такое среднее профессиональное образование</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3</a:t>
            </a:r>
            <a:r>
              <a:rPr lang="ru-RU" dirty="0" smtClean="0">
                <a:latin typeface="Times New Roman" pitchFamily="18" charset="0"/>
                <a:cs typeface="Times New Roman" pitchFamily="18" charset="0"/>
                <a:hlinkClick r:id="rId4"/>
              </a:rPr>
              <a:t>. Виды профессионального образования</a:t>
            </a:r>
            <a:r>
              <a:rPr lang="ru-RU" dirty="0" smtClean="0">
                <a:latin typeface="Times New Roman" pitchFamily="18" charset="0"/>
                <a:cs typeface="Times New Roman" pitchFamily="18" charset="0"/>
              </a:rPr>
              <a:t> </a:t>
            </a:r>
          </a:p>
          <a:p>
            <a:pPr>
              <a:buNone/>
            </a:pPr>
            <a:r>
              <a:rPr lang="ru-RU" dirty="0" smtClean="0">
                <a:latin typeface="Times New Roman" pitchFamily="18" charset="0"/>
                <a:cs typeface="Times New Roman" pitchFamily="18" charset="0"/>
              </a:rPr>
              <a:t>4. </a:t>
            </a:r>
            <a:r>
              <a:rPr lang="ru-RU" dirty="0" smtClean="0">
                <a:latin typeface="Times New Roman" pitchFamily="18" charset="0"/>
                <a:cs typeface="Times New Roman" pitchFamily="18" charset="0"/>
                <a:hlinkClick r:id="rId5"/>
              </a:rPr>
              <a:t>Виды профессионального образования в РФ</a:t>
            </a:r>
            <a:endParaRPr lang="ru-RU" dirty="0" smtClean="0">
              <a:latin typeface="Times New Roman" pitchFamily="18" charset="0"/>
              <a:cs typeface="Times New Roman" pitchFamily="18" charset="0"/>
            </a:endParaRPr>
          </a:p>
          <a:p>
            <a:pPr fontAlgn="base">
              <a:buNone/>
            </a:pPr>
            <a:r>
              <a:rPr lang="ru-RU" dirty="0" smtClean="0">
                <a:latin typeface="Times New Roman" pitchFamily="18" charset="0"/>
                <a:cs typeface="Times New Roman" pitchFamily="18" charset="0"/>
              </a:rPr>
              <a:t>5. </a:t>
            </a:r>
            <a:r>
              <a:rPr lang="ru-RU" dirty="0" smtClean="0">
                <a:latin typeface="Times New Roman" pitchFamily="18" charset="0"/>
                <a:cs typeface="Times New Roman" pitchFamily="18" charset="0"/>
                <a:hlinkClick r:id="rId6"/>
              </a:rPr>
              <a:t>Система среднего профессионального образования Санкт-Петербурга</a:t>
            </a:r>
            <a:endParaRPr lang="ru-RU" dirty="0" smtClean="0">
              <a:latin typeface="Times New Roman" pitchFamily="18" charset="0"/>
              <a:cs typeface="Times New Roman" pitchFamily="18" charset="0"/>
            </a:endParaRPr>
          </a:p>
          <a:p>
            <a:pPr fontAlgn="base">
              <a:buNone/>
            </a:pPr>
            <a:r>
              <a:rPr lang="ru-RU" dirty="0" smtClean="0">
                <a:latin typeface="Times New Roman" pitchFamily="18" charset="0"/>
                <a:cs typeface="Times New Roman" pitchFamily="18" charset="0"/>
              </a:rPr>
              <a:t>6</a:t>
            </a:r>
            <a:r>
              <a:rPr lang="ru-RU" dirty="0" smtClean="0">
                <a:latin typeface="Times New Roman" pitchFamily="18" charset="0"/>
                <a:cs typeface="Times New Roman" pitchFamily="18" charset="0"/>
                <a:hlinkClick r:id="rId7"/>
              </a:rPr>
              <a:t>. Система высшего образования Санкт-Петербурга </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7. </a:t>
            </a:r>
            <a:r>
              <a:rPr lang="ru-RU" dirty="0" smtClean="0">
                <a:latin typeface="Times New Roman" pitchFamily="18" charset="0"/>
                <a:cs typeface="Times New Roman" pitchFamily="18" charset="0"/>
                <a:hlinkClick r:id="rId8"/>
              </a:rPr>
              <a:t>Вузы на карте Санкт-Петербурга</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8. </a:t>
            </a:r>
            <a:r>
              <a:rPr lang="ru-RU" dirty="0" smtClean="0">
                <a:latin typeface="Times New Roman" pitchFamily="18" charset="0"/>
                <a:cs typeface="Times New Roman" pitchFamily="18" charset="0"/>
                <a:hlinkClick r:id="rId9"/>
              </a:rPr>
              <a:t>Высшее образование за рубежом</a:t>
            </a:r>
            <a:endParaRPr lang="ru-RU" b="1" dirty="0" smtClean="0">
              <a:latin typeface="Times New Roman" pitchFamily="18" charset="0"/>
              <a:cs typeface="Times New Roman" pitchFamily="18" charset="0"/>
            </a:endParaRPr>
          </a:p>
          <a:p>
            <a:pPr>
              <a:buNone/>
            </a:pPr>
            <a:endParaRPr lang="ru-RU" dirty="0" smtClean="0">
              <a:solidFill>
                <a:schemeClr val="accent1">
                  <a:lumMod val="75000"/>
                </a:schemeClr>
              </a:solidFill>
              <a:latin typeface="Comic Sans MS" pitchFamily="66" charset="0"/>
            </a:endParaRPr>
          </a:p>
          <a:p>
            <a:pPr marL="0" indent="0" algn="r">
              <a:buNone/>
            </a:pPr>
            <a:r>
              <a:rPr lang="ru-RU" sz="2200" b="1" dirty="0" smtClean="0">
                <a:latin typeface="Times New Roman" pitchFamily="18" charset="0"/>
                <a:cs typeface="Times New Roman" pitchFamily="18" charset="0"/>
              </a:rPr>
              <a:t>Меня всегда огорчали люди, которые мыслят общепринятыми шаблонами, и это ограничивает горизонт их жизненных принципо</a:t>
            </a:r>
            <a:r>
              <a:rPr lang="ru-RU" sz="2200" dirty="0" smtClean="0"/>
              <a:t>в. </a:t>
            </a:r>
            <a:r>
              <a:rPr lang="ru-RU" sz="2200" b="1" dirty="0" smtClean="0">
                <a:latin typeface="Times New Roman" pitchFamily="18" charset="0"/>
                <a:cs typeface="Times New Roman" pitchFamily="18" charset="0"/>
              </a:rPr>
              <a:t>Юлия Шилова</a:t>
            </a:r>
          </a:p>
          <a:p>
            <a:pPr marL="0" indent="0" algn="r">
              <a:buNone/>
            </a:pPr>
            <a:r>
              <a:rPr lang="ru-RU" sz="2200" b="1" dirty="0" smtClean="0">
                <a:latin typeface="Times New Roman" pitchFamily="18" charset="0"/>
                <a:cs typeface="Times New Roman" pitchFamily="18" charset="0"/>
              </a:rPr>
              <a:t>Наши убеждения  и представления часто являются ловушкой, ограничивающей наши возможности.  Альберт  Эйнштейн</a:t>
            </a:r>
          </a:p>
          <a:p>
            <a:pPr marL="0" indent="0" algn="r">
              <a:buNone/>
            </a:pPr>
            <a:r>
              <a:rPr lang="ru-RU" sz="2200" b="1" dirty="0" smtClean="0">
                <a:latin typeface="Times New Roman" pitchFamily="18" charset="0"/>
                <a:cs typeface="Times New Roman" pitchFamily="18" charset="0"/>
              </a:rPr>
              <a:t>Человек с ясной целью будет продвигаться даже по самой тяжкой дороге. Человек безо всякой цели не продвинется и по самой гладкой дороге. Томас Карлейль</a:t>
            </a:r>
            <a:br>
              <a:rPr lang="ru-RU" sz="2200" b="1" dirty="0" smtClean="0">
                <a:latin typeface="Times New Roman" pitchFamily="18" charset="0"/>
                <a:cs typeface="Times New Roman" pitchFamily="18" charset="0"/>
              </a:rPr>
            </a:br>
            <a:endParaRPr lang="ru-RU" sz="2200" b="1" dirty="0">
              <a:latin typeface="Times New Roman" pitchFamily="18" charset="0"/>
              <a:cs typeface="Times New Roman" pitchFamily="18" charset="0"/>
            </a:endParaRPr>
          </a:p>
        </p:txBody>
      </p:sp>
    </p:spTree>
    <p:extLst>
      <p:ext uri="{BB962C8B-B14F-4D97-AF65-F5344CB8AC3E}">
        <p14:creationId xmlns:p14="http://schemas.microsoft.com/office/powerpoint/2010/main" val="3183340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71480"/>
            <a:ext cx="8229600" cy="553264"/>
          </a:xfrm>
        </p:spPr>
        <p:txBody>
          <a:bodyPr>
            <a:normAutofit fontScale="90000"/>
          </a:bodyPr>
          <a:lstStyle/>
          <a:p>
            <a:pPr lvl="0">
              <a:buFont typeface="Wingdings" pitchFamily="2" charset="2"/>
              <a:buChar char="Ø"/>
            </a:pPr>
            <a:r>
              <a:rPr lang="ru-RU" sz="3100" b="1" dirty="0" smtClean="0">
                <a:solidFill>
                  <a:schemeClr val="accent1">
                    <a:lumMod val="75000"/>
                  </a:schemeClr>
                </a:solidFill>
                <a:latin typeface="Comic Sans MS" pitchFamily="66" charset="0"/>
              </a:rPr>
              <a:t> Представление об актуальном состояния рынка труда</a:t>
            </a:r>
            <a:r>
              <a:rPr lang="ru-RU" dirty="0" smtClean="0"/>
              <a:t/>
            </a:r>
            <a:br>
              <a:rPr lang="ru-RU" dirty="0" smtClean="0"/>
            </a:br>
            <a:endParaRPr lang="ru-RU" b="1" dirty="0">
              <a:solidFill>
                <a:schemeClr val="accent1">
                  <a:lumMod val="75000"/>
                </a:schemeClr>
              </a:solidFill>
              <a:latin typeface="Comic Sans MS" pitchFamily="66" charset="0"/>
            </a:endParaRPr>
          </a:p>
        </p:txBody>
      </p:sp>
      <p:sp>
        <p:nvSpPr>
          <p:cNvPr id="3" name="Объект 2"/>
          <p:cNvSpPr>
            <a:spLocks noGrp="1"/>
          </p:cNvSpPr>
          <p:nvPr>
            <p:ph idx="1"/>
          </p:nvPr>
        </p:nvSpPr>
        <p:spPr>
          <a:xfrm>
            <a:off x="0" y="928670"/>
            <a:ext cx="9144000" cy="5786478"/>
          </a:xfrm>
        </p:spPr>
        <p:txBody>
          <a:bodyPr>
            <a:normAutofit fontScale="25000" lnSpcReduction="20000"/>
          </a:bodyPr>
          <a:lstStyle/>
          <a:p>
            <a:pPr>
              <a:buNone/>
            </a:pPr>
            <a:r>
              <a:rPr lang="ru-RU" sz="6400" dirty="0" smtClean="0">
                <a:latin typeface="Times New Roman" pitchFamily="18" charset="0"/>
                <a:cs typeface="Times New Roman" pitchFamily="18" charset="0"/>
              </a:rPr>
              <a:t>        Прогнозирование потребностей рынка труда – задача не из лёгких, можно сказать – задача для специалистов. Однако при выборе будущей профессии очень актуальная.           </a:t>
            </a:r>
          </a:p>
          <a:p>
            <a:pPr>
              <a:buNone/>
            </a:pPr>
            <a:r>
              <a:rPr lang="ru-RU" sz="6400" dirty="0" smtClean="0">
                <a:latin typeface="Times New Roman" pitchFamily="18" charset="0"/>
                <a:cs typeface="Times New Roman" pitchFamily="18" charset="0"/>
              </a:rPr>
              <a:t>        Огромное поле информации занимают предсказания о профессиях будущего, вымирающих и новых. Определенная часть этих прогнозов – рекламный ход, чтобы привлечь внимание к своему предприятию, оказывающему услуги в профориентации, рассчитанный на романтические мечты молодых людей, отвергающих всё «старое».</a:t>
            </a:r>
          </a:p>
          <a:p>
            <a:pPr>
              <a:buNone/>
            </a:pPr>
            <a:r>
              <a:rPr lang="ru-RU" sz="6400" dirty="0" smtClean="0">
                <a:latin typeface="Times New Roman" pitchFamily="18" charset="0"/>
                <a:cs typeface="Times New Roman" pitchFamily="18" charset="0"/>
              </a:rPr>
              <a:t>         Важно определить – насколько вы готовы быть всегда в авангарде, осваивать новые технологии, создавать их, или осваивать нужную, как и прежде, людям профессию, с учетом новых требований времени. </a:t>
            </a:r>
          </a:p>
          <a:p>
            <a:pPr>
              <a:buNone/>
            </a:pPr>
            <a:r>
              <a:rPr lang="ru-RU" sz="6400" dirty="0" smtClean="0">
                <a:latin typeface="Times New Roman" pitchFamily="18" charset="0"/>
                <a:cs typeface="Times New Roman" pitchFamily="18" charset="0"/>
              </a:rPr>
              <a:t>        Здесь особенно важен выбор источников информации о потребностях рынка труда и направлениях его развития. Надежнее ориентироваться на профессиональные исследования. Выбирая «модные» на сегодняшний день направления, оценивайте свои возможности конкурировать на фоне избытка обученных специалистов. </a:t>
            </a:r>
          </a:p>
          <a:p>
            <a:pPr>
              <a:buNone/>
            </a:pPr>
            <a:r>
              <a:rPr lang="ru-RU" sz="6400" dirty="0" smtClean="0">
                <a:latin typeface="Times New Roman" pitchFamily="18" charset="0"/>
                <a:cs typeface="Times New Roman" pitchFamily="18" charset="0"/>
              </a:rPr>
              <a:t>1. </a:t>
            </a:r>
            <a:r>
              <a:rPr lang="ru-RU" sz="6400" dirty="0" smtClean="0">
                <a:latin typeface="Times New Roman" pitchFamily="18" charset="0"/>
                <a:cs typeface="Times New Roman" pitchFamily="18" charset="0"/>
                <a:hlinkClick r:id="rId2"/>
              </a:rPr>
              <a:t>Информация о ситуации на рынке труда Российской Федерации</a:t>
            </a:r>
            <a:endParaRPr lang="ru-RU" sz="6400" dirty="0" smtClean="0">
              <a:latin typeface="Times New Roman" pitchFamily="18" charset="0"/>
              <a:cs typeface="Times New Roman" pitchFamily="18" charset="0"/>
            </a:endParaRPr>
          </a:p>
          <a:p>
            <a:pPr>
              <a:buNone/>
            </a:pPr>
            <a:r>
              <a:rPr lang="ru-RU" sz="6400" dirty="0" smtClean="0">
                <a:latin typeface="Times New Roman" pitchFamily="18" charset="0"/>
                <a:cs typeface="Times New Roman" pitchFamily="18" charset="0"/>
              </a:rPr>
              <a:t>2. </a:t>
            </a:r>
            <a:r>
              <a:rPr lang="ru-RU" sz="6400" dirty="0" smtClean="0">
                <a:latin typeface="Times New Roman" pitchFamily="18" charset="0"/>
                <a:cs typeface="Times New Roman" pitchFamily="18" charset="0"/>
                <a:hlinkClick r:id="rId3"/>
              </a:rPr>
              <a:t>Количество свободных рабочих мест и вакантных должностей, заявленных работодателями в органы службы занятости, по 10 наиболее востребованным занятиям</a:t>
            </a:r>
            <a:endParaRPr lang="ru-RU" sz="6400" dirty="0" smtClean="0">
              <a:latin typeface="Times New Roman" pitchFamily="18" charset="0"/>
              <a:cs typeface="Times New Roman" pitchFamily="18" charset="0"/>
            </a:endParaRPr>
          </a:p>
          <a:p>
            <a:pPr>
              <a:buNone/>
            </a:pPr>
            <a:r>
              <a:rPr lang="ru-RU" sz="6400" dirty="0" smtClean="0">
                <a:latin typeface="Times New Roman" pitchFamily="18" charset="0"/>
                <a:cs typeface="Times New Roman" pitchFamily="18" charset="0"/>
              </a:rPr>
              <a:t>3. </a:t>
            </a:r>
            <a:r>
              <a:rPr lang="ru-RU" sz="6400" dirty="0" smtClean="0">
                <a:latin typeface="Times New Roman" pitchFamily="18" charset="0"/>
                <a:cs typeface="Times New Roman" pitchFamily="18" charset="0"/>
                <a:hlinkClick r:id="rId4"/>
              </a:rPr>
              <a:t>Рынок труда в России</a:t>
            </a:r>
            <a:endParaRPr lang="ru-RU" sz="6400" b="1" dirty="0" smtClean="0">
              <a:latin typeface="Times New Roman" pitchFamily="18" charset="0"/>
              <a:cs typeface="Times New Roman" pitchFamily="18" charset="0"/>
            </a:endParaRPr>
          </a:p>
          <a:p>
            <a:pPr>
              <a:buNone/>
            </a:pPr>
            <a:r>
              <a:rPr lang="ru-RU" sz="6400" dirty="0" smtClean="0">
                <a:latin typeface="Times New Roman" pitchFamily="18" charset="0"/>
                <a:cs typeface="Times New Roman" pitchFamily="18" charset="0"/>
              </a:rPr>
              <a:t>4.</a:t>
            </a:r>
            <a:r>
              <a:rPr lang="ru-RU" sz="6400" cap="all" dirty="0" smtClean="0">
                <a:latin typeface="Times New Roman" pitchFamily="18" charset="0"/>
                <a:cs typeface="Times New Roman" pitchFamily="18" charset="0"/>
              </a:rPr>
              <a:t> </a:t>
            </a:r>
            <a:r>
              <a:rPr lang="ru-RU" sz="6400" dirty="0" smtClean="0">
                <a:latin typeface="Times New Roman" pitchFamily="18" charset="0"/>
                <a:cs typeface="Times New Roman" pitchFamily="18" charset="0"/>
                <a:hlinkClick r:id="rId5"/>
              </a:rPr>
              <a:t>Российский рынок труда, ситуация с рабочими местами, зарплатные ожидания и... </a:t>
            </a:r>
            <a:endParaRPr lang="ru-RU" sz="6400" dirty="0" smtClean="0">
              <a:latin typeface="Times New Roman" pitchFamily="18" charset="0"/>
              <a:cs typeface="Times New Roman" pitchFamily="18" charset="0"/>
            </a:endParaRPr>
          </a:p>
          <a:p>
            <a:pPr fontAlgn="base">
              <a:buNone/>
            </a:pPr>
            <a:r>
              <a:rPr lang="ru-RU" sz="6400" dirty="0" smtClean="0">
                <a:latin typeface="Times New Roman" pitchFamily="18" charset="0"/>
                <a:cs typeface="Times New Roman" pitchFamily="18" charset="0"/>
              </a:rPr>
              <a:t>5. </a:t>
            </a:r>
            <a:r>
              <a:rPr lang="ru-RU" sz="6400" dirty="0" smtClean="0">
                <a:latin typeface="Times New Roman" pitchFamily="18" charset="0"/>
                <a:cs typeface="Times New Roman" pitchFamily="18" charset="0"/>
                <a:hlinkClick r:id="rId6"/>
              </a:rPr>
              <a:t>Рынок труда Санкт-Петербурга</a:t>
            </a:r>
            <a:endParaRPr lang="ru-RU" sz="6400" b="1" dirty="0" smtClean="0">
              <a:latin typeface="Times New Roman" pitchFamily="18" charset="0"/>
              <a:cs typeface="Times New Roman" pitchFamily="18" charset="0"/>
            </a:endParaRPr>
          </a:p>
          <a:p>
            <a:pPr fontAlgn="base">
              <a:buNone/>
            </a:pPr>
            <a:r>
              <a:rPr lang="ru-RU" sz="6400" dirty="0" smtClean="0">
                <a:latin typeface="Times New Roman" pitchFamily="18" charset="0"/>
                <a:cs typeface="Times New Roman" pitchFamily="18" charset="0"/>
              </a:rPr>
              <a:t>6.</a:t>
            </a:r>
            <a:r>
              <a:rPr lang="ru-RU" sz="6400" b="1" dirty="0" smtClean="0">
                <a:latin typeface="Times New Roman" pitchFamily="18" charset="0"/>
                <a:cs typeface="Times New Roman" pitchFamily="18" charset="0"/>
              </a:rPr>
              <a:t> </a:t>
            </a:r>
            <a:r>
              <a:rPr lang="ru-RU" sz="6400" dirty="0" smtClean="0">
                <a:latin typeface="Times New Roman" pitchFamily="18" charset="0"/>
                <a:cs typeface="Times New Roman" pitchFamily="18" charset="0"/>
                <a:hlinkClick r:id="rId7"/>
              </a:rPr>
              <a:t>Прогноз кадровой потребности Санкт-Петербурга </a:t>
            </a:r>
            <a:r>
              <a:rPr lang="ru-RU" sz="6400" u="sng" dirty="0" smtClean="0">
                <a:latin typeface="Times New Roman" pitchFamily="18" charset="0"/>
                <a:cs typeface="Times New Roman" pitchFamily="18" charset="0"/>
                <a:hlinkClick r:id="rId7"/>
              </a:rPr>
              <a:t>/</a:t>
            </a:r>
            <a:endParaRPr lang="ru-RU" sz="6400" b="1" dirty="0" smtClean="0">
              <a:latin typeface="Times New Roman" pitchFamily="18" charset="0"/>
              <a:cs typeface="Times New Roman" pitchFamily="18" charset="0"/>
            </a:endParaRPr>
          </a:p>
          <a:p>
            <a:pPr>
              <a:buNone/>
            </a:pPr>
            <a:r>
              <a:rPr lang="ru-RU" sz="6400" dirty="0" smtClean="0">
                <a:latin typeface="Times New Roman" pitchFamily="18" charset="0"/>
                <a:cs typeface="Times New Roman" pitchFamily="18" charset="0"/>
              </a:rPr>
              <a:t>7</a:t>
            </a:r>
            <a:r>
              <a:rPr lang="ru-RU" sz="6400" dirty="0" smtClean="0">
                <a:latin typeface="Times New Roman" pitchFamily="18" charset="0"/>
                <a:cs typeface="Times New Roman" pitchFamily="18" charset="0"/>
                <a:hlinkClick r:id="rId8"/>
              </a:rPr>
              <a:t>. Фильм ПРОФЕССИИ БУДУЩЕГО : КЕМ МНЕ СТАТЬ</a:t>
            </a:r>
            <a:endParaRPr lang="ru-RU" sz="6400" dirty="0" smtClean="0">
              <a:latin typeface="Times New Roman" pitchFamily="18" charset="0"/>
              <a:cs typeface="Times New Roman" pitchFamily="18" charset="0"/>
            </a:endParaRPr>
          </a:p>
          <a:p>
            <a:pPr>
              <a:buNone/>
            </a:pPr>
            <a:r>
              <a:rPr lang="ru-RU" sz="6400" dirty="0" smtClean="0">
                <a:latin typeface="Times New Roman" pitchFamily="18" charset="0"/>
                <a:cs typeface="Times New Roman" pitchFamily="18" charset="0"/>
                <a:hlinkClick r:id="rId9"/>
              </a:rPr>
              <a:t>8. Видеофильмы для старшеклассников </a:t>
            </a:r>
            <a:endParaRPr lang="ru-RU" sz="6400" dirty="0" smtClean="0">
              <a:latin typeface="Times New Roman" pitchFamily="18" charset="0"/>
              <a:cs typeface="Times New Roman" pitchFamily="18" charset="0"/>
            </a:endParaRPr>
          </a:p>
          <a:p>
            <a:pPr>
              <a:buNone/>
            </a:pPr>
            <a:r>
              <a:rPr lang="ru-RU" sz="6400" dirty="0" smtClean="0">
                <a:latin typeface="Times New Roman" pitchFamily="18" charset="0"/>
                <a:cs typeface="Times New Roman" pitchFamily="18" charset="0"/>
              </a:rPr>
              <a:t>9</a:t>
            </a:r>
            <a:r>
              <a:rPr lang="ru-RU" sz="6400" dirty="0" smtClean="0">
                <a:latin typeface="Times New Roman" pitchFamily="18" charset="0"/>
                <a:cs typeface="Times New Roman" pitchFamily="18" charset="0"/>
                <a:hlinkClick r:id="rId10"/>
              </a:rPr>
              <a:t>. Фильм «Петербург. Другая история»</a:t>
            </a:r>
            <a:endParaRPr lang="ru-RU" sz="6400" dirty="0" smtClean="0">
              <a:latin typeface="Times New Roman" pitchFamily="18" charset="0"/>
              <a:cs typeface="Times New Roman" pitchFamily="18" charset="0"/>
            </a:endParaRPr>
          </a:p>
          <a:p>
            <a:pPr>
              <a:buNone/>
            </a:pPr>
            <a:endParaRPr lang="ru-RU" sz="5100" dirty="0" smtClean="0">
              <a:latin typeface="Times New Roman" pitchFamily="18" charset="0"/>
              <a:cs typeface="Times New Roman" pitchFamily="18" charset="0"/>
            </a:endParaRPr>
          </a:p>
          <a:p>
            <a:pPr algn="r">
              <a:buNone/>
            </a:pPr>
            <a:r>
              <a:rPr lang="ru-RU" sz="5600" b="1" dirty="0" smtClean="0">
                <a:latin typeface="Times New Roman" pitchFamily="18" charset="0"/>
                <a:cs typeface="Times New Roman" pitchFamily="18" charset="0"/>
              </a:rPr>
              <a:t>Очень немного требуется, чтобы уничтожить человека: стоит лишь убедить его в том, что дело, которым он занимается, никому не нужно</a:t>
            </a:r>
            <a:r>
              <a:rPr lang="ru-RU" sz="5600" dirty="0" smtClean="0">
                <a:latin typeface="Times New Roman" pitchFamily="18" charset="0"/>
                <a:cs typeface="Times New Roman" pitchFamily="18" charset="0"/>
              </a:rPr>
              <a:t>. </a:t>
            </a:r>
            <a:r>
              <a:rPr lang="ru-RU" sz="5600" b="1" dirty="0" smtClean="0">
                <a:latin typeface="Times New Roman" pitchFamily="18" charset="0"/>
                <a:cs typeface="Times New Roman" pitchFamily="18" charset="0"/>
              </a:rPr>
              <a:t>Достоевский Ф. М.</a:t>
            </a:r>
          </a:p>
          <a:p>
            <a:pPr algn="r">
              <a:buNone/>
            </a:pPr>
            <a:r>
              <a:rPr lang="ru-RU" sz="5600" b="1" dirty="0" smtClean="0">
                <a:latin typeface="Times New Roman" pitchFamily="18" charset="0"/>
                <a:cs typeface="Times New Roman" pitchFamily="18" charset="0"/>
              </a:rPr>
              <a:t>Лучше, чтобы ты был нужен работе, чем работа тебе. Еврейская пословица</a:t>
            </a:r>
          </a:p>
          <a:p>
            <a:pPr>
              <a:buNone/>
            </a:pPr>
            <a:r>
              <a:rPr lang="ru-RU" sz="5600" b="1" dirty="0" smtClean="0">
                <a:latin typeface="Times New Roman" pitchFamily="18" charset="0"/>
                <a:cs typeface="Times New Roman" pitchFamily="18" charset="0"/>
              </a:rPr>
              <a:t> </a:t>
            </a:r>
          </a:p>
        </p:txBody>
      </p:sp>
    </p:spTree>
    <p:extLst>
      <p:ext uri="{BB962C8B-B14F-4D97-AF65-F5344CB8AC3E}">
        <p14:creationId xmlns:p14="http://schemas.microsoft.com/office/powerpoint/2010/main" val="23457564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296974"/>
          </a:xfrm>
        </p:spPr>
        <p:txBody>
          <a:bodyPr>
            <a:normAutofit fontScale="90000"/>
          </a:bodyPr>
          <a:lstStyle/>
          <a:p>
            <a:pPr lvl="0"/>
            <a:r>
              <a:rPr lang="ru-RU" sz="3100" b="1" dirty="0" smtClean="0">
                <a:solidFill>
                  <a:schemeClr val="accent1">
                    <a:lumMod val="75000"/>
                  </a:schemeClr>
                </a:solidFill>
                <a:latin typeface="Comic Sans MS" pitchFamily="66" charset="0"/>
              </a:rPr>
              <a:t>Представление о содержании и условиях труда по избранной профессии </a:t>
            </a:r>
            <a:r>
              <a:rPr lang="ru-RU" dirty="0" smtClean="0"/>
              <a:t/>
            </a:r>
            <a:br>
              <a:rPr lang="ru-RU" dirty="0" smtClean="0"/>
            </a:br>
            <a:endParaRPr lang="ru-RU" sz="4800" b="1" dirty="0">
              <a:solidFill>
                <a:schemeClr val="accent1">
                  <a:lumMod val="50000"/>
                </a:schemeClr>
              </a:solidFill>
              <a:latin typeface="Comic Sans MS" pitchFamily="66" charset="0"/>
            </a:endParaRPr>
          </a:p>
        </p:txBody>
      </p:sp>
      <p:sp>
        <p:nvSpPr>
          <p:cNvPr id="3" name="Объект 2"/>
          <p:cNvSpPr>
            <a:spLocks noGrp="1"/>
          </p:cNvSpPr>
          <p:nvPr>
            <p:ph idx="1"/>
          </p:nvPr>
        </p:nvSpPr>
        <p:spPr>
          <a:xfrm>
            <a:off x="142844" y="1214422"/>
            <a:ext cx="8858312" cy="5429288"/>
          </a:xfrm>
        </p:spPr>
        <p:txBody>
          <a:bodyPr>
            <a:normAutofit fontScale="47500" lnSpcReduction="20000"/>
          </a:bodyPr>
          <a:lstStyle/>
          <a:p>
            <a:pPr>
              <a:buNone/>
            </a:pPr>
            <a:r>
              <a:rPr lang="ru-RU" dirty="0" smtClean="0"/>
              <a:t> </a:t>
            </a:r>
            <a:r>
              <a:rPr lang="ru-RU" sz="4200" dirty="0" smtClean="0">
                <a:latin typeface="Times New Roman" pitchFamily="18" charset="0"/>
                <a:cs typeface="Times New Roman" pitchFamily="18" charset="0"/>
              </a:rPr>
              <a:t>         Представление о том,  что нужно делать на рабочем месте, что должен создать и предоставить работодатель, санитарно-гигиенические и психофизиологические условия труда разных специалистов является немаловажным, а иногда и решающим фактором при выборе будущей работы. Ряд специальностей и профессий требуют от человека готовности к работе в определенных условиях, не зная о которых невозможно оценить свои возможности, готовность выполнять работу. Красивая и благополучная картина результатов работы мастеров своего дела часто не дает представления о масштабах прилагаемых усилий и трудностях на пути к достижению целей труда. Особенно важно изучение содержания и условий труда, для тех, кто склонен к работе в комфортных условиях, дозированным нагрузкам, умеренной ответственности, социальным гарантиям.</a:t>
            </a:r>
          </a:p>
          <a:p>
            <a:pPr fontAlgn="base">
              <a:buNone/>
            </a:pPr>
            <a:r>
              <a:rPr lang="ru-RU" dirty="0" smtClean="0">
                <a:latin typeface="Times New Roman" pitchFamily="18" charset="0"/>
                <a:cs typeface="Times New Roman" pitchFamily="18" charset="0"/>
              </a:rPr>
              <a:t> 1. </a:t>
            </a:r>
            <a:r>
              <a:rPr lang="ru-RU" dirty="0" smtClean="0">
                <a:latin typeface="Times New Roman" pitchFamily="18" charset="0"/>
                <a:cs typeface="Times New Roman" pitchFamily="18" charset="0"/>
                <a:hlinkClick r:id="rId2"/>
              </a:rPr>
              <a:t>Анализ содержания труда</a:t>
            </a:r>
            <a:endParaRPr lang="ru-RU" dirty="0" smtClean="0">
              <a:latin typeface="Times New Roman" pitchFamily="18" charset="0"/>
              <a:cs typeface="Times New Roman" pitchFamily="18" charset="0"/>
            </a:endParaRPr>
          </a:p>
          <a:p>
            <a:pPr fontAlgn="base">
              <a:buNone/>
            </a:pPr>
            <a:r>
              <a:rPr lang="ru-RU" dirty="0" smtClean="0">
                <a:latin typeface="Times New Roman" pitchFamily="18" charset="0"/>
                <a:cs typeface="Times New Roman" pitchFamily="18" charset="0"/>
              </a:rPr>
              <a:t> 2. </a:t>
            </a:r>
            <a:r>
              <a:rPr lang="ru-RU" dirty="0" smtClean="0">
                <a:latin typeface="Times New Roman" pitchFamily="18" charset="0"/>
                <a:cs typeface="Times New Roman" pitchFamily="18" charset="0"/>
                <a:hlinkClick r:id="rId3"/>
              </a:rPr>
              <a:t>Понятие и содержание специальной оценки условий труда.</a:t>
            </a:r>
          </a:p>
          <a:p>
            <a:pPr>
              <a:buNone/>
            </a:pPr>
            <a:r>
              <a:rPr lang="ru-RU" dirty="0" smtClean="0">
                <a:latin typeface="Times New Roman" pitchFamily="18" charset="0"/>
                <a:cs typeface="Times New Roman" pitchFamily="18" charset="0"/>
                <a:hlinkClick r:id="rId3"/>
              </a:rPr>
              <a:t> </a:t>
            </a:r>
            <a:r>
              <a:rPr lang="ru-RU" dirty="0" smtClean="0">
                <a:latin typeface="Times New Roman" pitchFamily="18" charset="0"/>
                <a:cs typeface="Times New Roman" pitchFamily="18" charset="0"/>
              </a:rPr>
              <a:t>3. </a:t>
            </a:r>
            <a:r>
              <a:rPr lang="ru-RU" dirty="0" smtClean="0">
                <a:latin typeface="Times New Roman" pitchFamily="18" charset="0"/>
                <a:cs typeface="Times New Roman" pitchFamily="18" charset="0"/>
                <a:hlinkClick r:id="rId4"/>
              </a:rPr>
              <a:t>Описания профессий</a:t>
            </a:r>
            <a:endParaRPr lang="ru-RU" u="sng"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4. </a:t>
            </a:r>
            <a:r>
              <a:rPr lang="ru-RU" dirty="0" smtClean="0">
                <a:latin typeface="Times New Roman" pitchFamily="18" charset="0"/>
                <a:cs typeface="Times New Roman" pitchFamily="18" charset="0"/>
                <a:hlinkClick r:id="rId5"/>
              </a:rPr>
              <a:t>Профессиограмма и психограмма.</a:t>
            </a:r>
            <a:r>
              <a:rPr lang="en-US" dirty="0" smtClean="0">
                <a:hlinkClick r:id="rId5"/>
              </a:rPr>
              <a:t> </a:t>
            </a:r>
            <a:endParaRPr lang="ru-RU" dirty="0" smtClean="0"/>
          </a:p>
          <a:p>
            <a:pPr>
              <a:buNone/>
            </a:pPr>
            <a:r>
              <a:rPr lang="ru-RU" dirty="0" smtClean="0">
                <a:latin typeface="Times New Roman" pitchFamily="18" charset="0"/>
                <a:cs typeface="Times New Roman" pitchFamily="18" charset="0"/>
              </a:rPr>
              <a:t> 5. </a:t>
            </a:r>
            <a:r>
              <a:rPr lang="ru-RU" dirty="0" smtClean="0">
                <a:latin typeface="Times New Roman" pitchFamily="18" charset="0"/>
                <a:cs typeface="Times New Roman" pitchFamily="18" charset="0"/>
                <a:hlinkClick r:id="rId6"/>
              </a:rPr>
              <a:t>Понятия: профессиограмма и психограмма. Типы профессиограмм</a:t>
            </a:r>
            <a:endParaRPr lang="ru-RU" dirty="0" smtClean="0">
              <a:latin typeface="Times New Roman" pitchFamily="18" charset="0"/>
              <a:cs typeface="Times New Roman" pitchFamily="18" charset="0"/>
            </a:endParaRPr>
          </a:p>
          <a:p>
            <a:pPr>
              <a:buNone/>
            </a:pPr>
            <a:endParaRPr lang="ru-RU" dirty="0" smtClean="0">
              <a:latin typeface="Times New Roman" pitchFamily="18" charset="0"/>
              <a:cs typeface="Times New Roman" pitchFamily="18" charset="0"/>
            </a:endParaRPr>
          </a:p>
          <a:p>
            <a:pPr algn="r">
              <a:buNone/>
            </a:pPr>
            <a:r>
              <a:rPr lang="ru-RU" sz="2200" b="1" dirty="0" smtClean="0">
                <a:latin typeface="Times New Roman" pitchFamily="18" charset="0"/>
                <a:cs typeface="Times New Roman" pitchFamily="18" charset="0"/>
              </a:rPr>
              <a:t>Чем больше удобств, тем меньше храбрости. Суворов А.В.</a:t>
            </a:r>
          </a:p>
          <a:p>
            <a:pPr algn="r">
              <a:buNone/>
            </a:pPr>
            <a:r>
              <a:rPr lang="ru-RU" sz="2200" b="1" dirty="0" smtClean="0">
                <a:latin typeface="Times New Roman" pitchFamily="18" charset="0"/>
                <a:cs typeface="Times New Roman" pitchFamily="18" charset="0"/>
              </a:rPr>
              <a:t>Лучше рискнуть, чем киснуть всю жизнь в тоскливом комфорте и безопасности. Уинстон Грэхем</a:t>
            </a:r>
            <a:endParaRPr lang="ru-RU" sz="2200" b="1" u="sng" dirty="0" smtClean="0">
              <a:latin typeface="Times New Roman" pitchFamily="18" charset="0"/>
              <a:cs typeface="Times New Roman" pitchFamily="18" charset="0"/>
            </a:endParaRPr>
          </a:p>
          <a:p>
            <a:pPr algn="r">
              <a:buNone/>
            </a:pPr>
            <a:r>
              <a:rPr lang="ru-RU" sz="2200" b="1" dirty="0" smtClean="0">
                <a:latin typeface="Times New Roman" pitchFamily="18" charset="0"/>
                <a:cs typeface="Times New Roman" pitchFamily="18" charset="0"/>
              </a:rPr>
              <a:t>Самое важное – чувствовать себя комфортно, это ключ ко всему. Джаред Лето</a:t>
            </a:r>
          </a:p>
          <a:p>
            <a:pPr>
              <a:buNone/>
            </a:pPr>
            <a:r>
              <a:rPr lang="ru-RU" dirty="0" smtClean="0">
                <a:latin typeface="Times New Roman" pitchFamily="18" charset="0"/>
                <a:cs typeface="Times New Roman" pitchFamily="18" charset="0"/>
              </a:rPr>
              <a:t> </a:t>
            </a:r>
            <a:endParaRPr lang="ru-RU" b="1" dirty="0" smtClean="0"/>
          </a:p>
          <a:p>
            <a:pPr>
              <a:buNone/>
            </a:pPr>
            <a:endParaRPr lang="ru-RU" b="1" dirty="0" smtClean="0"/>
          </a:p>
          <a:p>
            <a:pPr>
              <a:buNone/>
            </a:pPr>
            <a:endParaRPr lang="ru-RU" dirty="0" smtClean="0">
              <a:latin typeface="Times New Roman" pitchFamily="18" charset="0"/>
              <a:cs typeface="Times New Roman" pitchFamily="18" charset="0"/>
            </a:endParaRPr>
          </a:p>
          <a:p>
            <a:pPr algn="just">
              <a:buNone/>
            </a:pPr>
            <a:endParaRPr lang="ru-RU" dirty="0" smtClean="0"/>
          </a:p>
          <a:p>
            <a:pPr>
              <a:buNone/>
            </a:pPr>
            <a:endParaRPr lang="ru-RU" dirty="0">
              <a:solidFill>
                <a:schemeClr val="accent1">
                  <a:lumMod val="75000"/>
                </a:schemeClr>
              </a:solidFill>
              <a:latin typeface="Comic Sans MS" pitchFamily="66" charset="0"/>
            </a:endParaRPr>
          </a:p>
        </p:txBody>
      </p:sp>
    </p:spTree>
    <p:extLst>
      <p:ext uri="{BB962C8B-B14F-4D97-AF65-F5344CB8AC3E}">
        <p14:creationId xmlns:p14="http://schemas.microsoft.com/office/powerpoint/2010/main" val="13914548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928670"/>
          </a:xfrm>
        </p:spPr>
        <p:txBody>
          <a:bodyPr>
            <a:noAutofit/>
          </a:bodyPr>
          <a:lstStyle/>
          <a:p>
            <a:pPr lvl="0">
              <a:buFont typeface="Wingdings" pitchFamily="2" charset="2"/>
              <a:buChar char="Ø"/>
            </a:pPr>
            <a:r>
              <a:rPr lang="ru-RU" sz="1800" b="1" dirty="0" smtClean="0">
                <a:solidFill>
                  <a:schemeClr val="accent1">
                    <a:lumMod val="75000"/>
                  </a:schemeClr>
                </a:solidFill>
                <a:latin typeface="Comic Sans MS" pitchFamily="66" charset="0"/>
              </a:rPr>
              <a:t>Представление о наличии и доступности учебных заведений, где можно получить избранную профессию (специальность).</a:t>
            </a:r>
            <a:r>
              <a:rPr lang="ru-RU" sz="2400" b="1" dirty="0" smtClean="0"/>
              <a:t/>
            </a:r>
            <a:br>
              <a:rPr lang="ru-RU" sz="2400" b="1" dirty="0" smtClean="0"/>
            </a:br>
            <a:endParaRPr lang="ru-RU" sz="2400" b="1" dirty="0"/>
          </a:p>
        </p:txBody>
      </p:sp>
      <p:sp>
        <p:nvSpPr>
          <p:cNvPr id="3" name="Содержимое 2"/>
          <p:cNvSpPr>
            <a:spLocks noGrp="1"/>
          </p:cNvSpPr>
          <p:nvPr>
            <p:ph idx="1"/>
          </p:nvPr>
        </p:nvSpPr>
        <p:spPr>
          <a:xfrm>
            <a:off x="0" y="642918"/>
            <a:ext cx="9144000" cy="6000792"/>
          </a:xfrm>
        </p:spPr>
        <p:txBody>
          <a:bodyPr>
            <a:noAutofit/>
          </a:bodyPr>
          <a:lstStyle/>
          <a:p>
            <a:pPr fontAlgn="base">
              <a:buNone/>
            </a:pPr>
            <a:r>
              <a:rPr lang="ru-RU" sz="1600" dirty="0" smtClean="0">
                <a:latin typeface="Times New Roman" pitchFamily="18" charset="0"/>
                <a:cs typeface="Times New Roman" pitchFamily="18" charset="0"/>
              </a:rPr>
              <a:t>         Сейчас, когда существуют варианты удаленного обучения, роль географии при выборе профессии сильно снизилась, но все еще бывает важна. Некоторым специальностям можно обучиться, только переехав в другой город, страну. Это всегда влечет за собой серьезные денежные траты, которые большинству молодых людей не под силу. Родители не всегда готовы финансировать обучение. Этого можно избежать, если удастся найти ближний адрес образовательного учреждения, правильно аргументировать свой выбор профессии, найти недорогой способ обучения и спрогнозировать окупаемость своих занятий. </a:t>
            </a:r>
          </a:p>
          <a:p>
            <a:pPr fontAlgn="base">
              <a:buNone/>
            </a:pPr>
            <a:r>
              <a:rPr lang="ru-RU" sz="1600" dirty="0" smtClean="0">
                <a:latin typeface="Times New Roman" pitchFamily="18" charset="0"/>
                <a:cs typeface="Times New Roman" pitchFamily="18" charset="0"/>
              </a:rPr>
              <a:t>        Немаловажен выбор образовательного маршрута не только через 11 класс, но и через учреждения среднего профессионального образования, дающий преимущества при поступлении в профильные ВУЗы на бюджетные места. Познакомиться с учебным заведением надежнее всего «при личной встрече», это посещение дней открытых дверей, олимпиад, конкурсов, других образовательных и профориентационных мероприятий, но начать можно с изучения рейтингов,  каталогов, официальных сайтов, статей о преимуществах учебных заведений.</a:t>
            </a:r>
          </a:p>
          <a:p>
            <a:pPr fontAlgn="base">
              <a:buNone/>
            </a:pPr>
            <a:r>
              <a:rPr lang="ru-RU" sz="1600" dirty="0" smtClean="0">
                <a:latin typeface="Times New Roman" pitchFamily="18" charset="0"/>
                <a:cs typeface="Times New Roman" pitchFamily="18" charset="0"/>
              </a:rPr>
              <a:t>1. </a:t>
            </a:r>
            <a:r>
              <a:rPr lang="ru-RU" sz="1600" dirty="0" smtClean="0">
                <a:latin typeface="Times New Roman" pitchFamily="18" charset="0"/>
                <a:cs typeface="Times New Roman" pitchFamily="18" charset="0"/>
                <a:hlinkClick r:id="rId2"/>
              </a:rPr>
              <a:t>Колледжи, техникумы, лицеи, училища Санкт-Петербурга </a:t>
            </a:r>
            <a:endParaRPr lang="ru-RU" sz="1600" dirty="0" smtClean="0">
              <a:latin typeface="Times New Roman" pitchFamily="18" charset="0"/>
              <a:cs typeface="Times New Roman" pitchFamily="18" charset="0"/>
            </a:endParaRPr>
          </a:p>
          <a:p>
            <a:pPr fontAlgn="base">
              <a:buNone/>
            </a:pPr>
            <a:r>
              <a:rPr lang="ru-RU" sz="1600" dirty="0" smtClean="0">
                <a:latin typeface="Times New Roman" pitchFamily="18" charset="0"/>
                <a:cs typeface="Times New Roman" pitchFamily="18" charset="0"/>
              </a:rPr>
              <a:t>2</a:t>
            </a:r>
            <a:r>
              <a:rPr lang="ru-RU" sz="1600" dirty="0" smtClean="0">
                <a:latin typeface="Times New Roman" pitchFamily="18" charset="0"/>
                <a:cs typeface="Times New Roman" pitchFamily="18" charset="0"/>
                <a:hlinkClick r:id="rId3"/>
              </a:rPr>
              <a:t>. Вузы Санкт-Петербурга</a:t>
            </a:r>
            <a:r>
              <a:rPr lang="ru-RU" sz="1600" b="1" dirty="0" smtClean="0">
                <a:latin typeface="Times New Roman" pitchFamily="18" charset="0"/>
                <a:cs typeface="Times New Roman" pitchFamily="18" charset="0"/>
                <a:hlinkClick r:id="rId3"/>
              </a:rPr>
              <a:t> </a:t>
            </a:r>
            <a:endParaRPr lang="ru-RU" sz="1600" b="1" dirty="0" smtClean="0">
              <a:latin typeface="Times New Roman" pitchFamily="18" charset="0"/>
              <a:cs typeface="Times New Roman" pitchFamily="18" charset="0"/>
            </a:endParaRPr>
          </a:p>
          <a:p>
            <a:pPr fontAlgn="base">
              <a:buNone/>
            </a:pPr>
            <a:r>
              <a:rPr lang="ru-RU" sz="1600" dirty="0" smtClean="0">
                <a:latin typeface="Times New Roman" pitchFamily="18" charset="0"/>
                <a:cs typeface="Times New Roman" pitchFamily="18" charset="0"/>
              </a:rPr>
              <a:t>3. </a:t>
            </a:r>
            <a:r>
              <a:rPr lang="ru-RU" sz="1600" dirty="0" smtClean="0">
                <a:latin typeface="Times New Roman" pitchFamily="18" charset="0"/>
                <a:cs typeface="Times New Roman" pitchFamily="18" charset="0"/>
                <a:hlinkClick r:id="rId4"/>
              </a:rPr>
              <a:t>10 лучших школ Петербурга: чем хороши математические школы и гуманитарные гимназии. И что нужно делать, чтобы в них поступить</a:t>
            </a:r>
            <a:endParaRPr lang="ru-RU" sz="1600" b="1" dirty="0" smtClean="0">
              <a:latin typeface="Times New Roman" pitchFamily="18" charset="0"/>
              <a:cs typeface="Times New Roman" pitchFamily="18" charset="0"/>
            </a:endParaRPr>
          </a:p>
          <a:p>
            <a:pPr fontAlgn="base">
              <a:buNone/>
            </a:pPr>
            <a:r>
              <a:rPr lang="ru-RU" sz="1600" dirty="0" smtClean="0">
                <a:latin typeface="Times New Roman" pitchFamily="18" charset="0"/>
                <a:cs typeface="Times New Roman" pitchFamily="18" charset="0"/>
              </a:rPr>
              <a:t>4</a:t>
            </a:r>
            <a:r>
              <a:rPr lang="ru-RU" sz="1600" dirty="0" smtClean="0">
                <a:latin typeface="Times New Roman" pitchFamily="18" charset="0"/>
                <a:cs typeface="Times New Roman" pitchFamily="18" charset="0"/>
                <a:hlinkClick r:id="rId5"/>
              </a:rPr>
              <a:t>. Высшие учебные заведения России</a:t>
            </a:r>
            <a:endParaRPr lang="ru-RU" sz="1600" b="1" dirty="0" smtClean="0">
              <a:latin typeface="Times New Roman" pitchFamily="18" charset="0"/>
              <a:cs typeface="Times New Roman" pitchFamily="18" charset="0"/>
            </a:endParaRPr>
          </a:p>
          <a:p>
            <a:pPr fontAlgn="base">
              <a:buNone/>
            </a:pPr>
            <a:r>
              <a:rPr lang="ru-RU" sz="1600" dirty="0" smtClean="0">
                <a:latin typeface="Times New Roman" pitchFamily="18" charset="0"/>
                <a:cs typeface="Times New Roman" pitchFamily="18" charset="0"/>
              </a:rPr>
              <a:t>5. </a:t>
            </a:r>
            <a:r>
              <a:rPr lang="ru-RU" sz="1600" dirty="0" smtClean="0">
                <a:latin typeface="Times New Roman" pitchFamily="18" charset="0"/>
                <a:cs typeface="Times New Roman" pitchFamily="18" charset="0"/>
                <a:hlinkClick r:id="rId6"/>
              </a:rPr>
              <a:t>Высшее образование в России</a:t>
            </a:r>
            <a:endParaRPr lang="ru-RU" sz="1600" dirty="0" smtClean="0">
              <a:latin typeface="Times New Roman" pitchFamily="18" charset="0"/>
              <a:cs typeface="Times New Roman" pitchFamily="18" charset="0"/>
            </a:endParaRPr>
          </a:p>
          <a:p>
            <a:pPr>
              <a:buNone/>
            </a:pPr>
            <a:r>
              <a:rPr lang="ru-RU" sz="1600" dirty="0" smtClean="0">
                <a:latin typeface="Times New Roman" pitchFamily="18" charset="0"/>
                <a:cs typeface="Times New Roman" pitchFamily="18" charset="0"/>
              </a:rPr>
              <a:t>6</a:t>
            </a:r>
            <a:r>
              <a:rPr lang="ru-RU" sz="1600" dirty="0" smtClean="0">
                <a:latin typeface="Times New Roman" pitchFamily="18" charset="0"/>
                <a:cs typeface="Times New Roman" pitchFamily="18" charset="0"/>
                <a:hlinkClick r:id="rId7"/>
              </a:rPr>
              <a:t>. Каталог ВУЗов, институтов, университетов, академий</a:t>
            </a:r>
            <a:endParaRPr lang="ru-RU" sz="1600" b="1" dirty="0" smtClean="0">
              <a:latin typeface="Times New Roman" pitchFamily="18" charset="0"/>
              <a:cs typeface="Times New Roman" pitchFamily="18" charset="0"/>
            </a:endParaRPr>
          </a:p>
          <a:p>
            <a:pPr>
              <a:buNone/>
            </a:pPr>
            <a:r>
              <a:rPr lang="ru-RU" sz="1600" dirty="0" smtClean="0">
                <a:latin typeface="Times New Roman" pitchFamily="18" charset="0"/>
                <a:cs typeface="Times New Roman" pitchFamily="18" charset="0"/>
              </a:rPr>
              <a:t>7</a:t>
            </a:r>
            <a:r>
              <a:rPr lang="ru-RU" sz="1600" dirty="0" smtClean="0">
                <a:latin typeface="Times New Roman" pitchFamily="18" charset="0"/>
                <a:cs typeface="Times New Roman" pitchFamily="18" charset="0"/>
                <a:hlinkClick r:id="rId8"/>
              </a:rPr>
              <a:t>. Рейтинг университетов мира QS</a:t>
            </a:r>
            <a:endParaRPr lang="ru-RU" sz="1600" dirty="0" smtClean="0">
              <a:latin typeface="Times New Roman" pitchFamily="18" charset="0"/>
              <a:cs typeface="Times New Roman" pitchFamily="18" charset="0"/>
            </a:endParaRPr>
          </a:p>
          <a:p>
            <a:pPr>
              <a:buNone/>
            </a:pPr>
            <a:r>
              <a:rPr lang="ru-RU" sz="1600" dirty="0" smtClean="0">
                <a:latin typeface="Times New Roman" pitchFamily="18" charset="0"/>
                <a:cs typeface="Times New Roman" pitchFamily="18" charset="0"/>
              </a:rPr>
              <a:t>8</a:t>
            </a:r>
            <a:r>
              <a:rPr lang="ru-RU" sz="1600" dirty="0" smtClean="0">
                <a:latin typeface="Times New Roman" pitchFamily="18" charset="0"/>
                <a:cs typeface="Times New Roman" pitchFamily="18" charset="0"/>
                <a:hlinkClick r:id="rId9"/>
              </a:rPr>
              <a:t>. Рейтинг лучших университетов мира по версии </a:t>
            </a:r>
            <a:r>
              <a:rPr lang="ru-RU" sz="1600" b="1" cap="all" dirty="0" smtClean="0">
                <a:latin typeface="Times New Roman" pitchFamily="18" charset="0"/>
                <a:cs typeface="Times New Roman" pitchFamily="18" charset="0"/>
                <a:hlinkClick r:id="rId9"/>
              </a:rPr>
              <a:t>TIMES HIGHER EDUCATION</a:t>
            </a:r>
            <a:endParaRPr lang="ru-RU" sz="1600" dirty="0" smtClean="0">
              <a:latin typeface="Times New Roman" pitchFamily="18" charset="0"/>
              <a:cs typeface="Times New Roman" pitchFamily="18" charset="0"/>
            </a:endParaRPr>
          </a:p>
          <a:p>
            <a:pPr>
              <a:buNone/>
            </a:pPr>
            <a:endParaRPr lang="ru-RU"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144000" cy="1143000"/>
          </a:xfrm>
        </p:spPr>
        <p:txBody>
          <a:bodyPr>
            <a:normAutofit/>
          </a:bodyPr>
          <a:lstStyle/>
          <a:p>
            <a:r>
              <a:rPr lang="ru-RU" sz="2800" b="1" dirty="0">
                <a:solidFill>
                  <a:srgbClr val="4F81BD">
                    <a:lumMod val="75000"/>
                  </a:srgbClr>
                </a:solidFill>
                <a:latin typeface="Comic Sans MS" panose="030F0702030302020204" pitchFamily="66" charset="0"/>
                <a:cs typeface="Times New Roman" panose="02020603050405020304" pitchFamily="18" charset="0"/>
              </a:rPr>
              <a:t>Рейтинг научной продуктивности вузов России и еще много интересного…</a:t>
            </a:r>
            <a:endParaRPr lang="ru-RU" sz="2800" dirty="0"/>
          </a:p>
        </p:txBody>
      </p:sp>
      <p:sp>
        <p:nvSpPr>
          <p:cNvPr id="3" name="Объект 2"/>
          <p:cNvSpPr>
            <a:spLocks noGrp="1"/>
          </p:cNvSpPr>
          <p:nvPr>
            <p:ph idx="1"/>
          </p:nvPr>
        </p:nvSpPr>
        <p:spPr>
          <a:xfrm>
            <a:off x="107504" y="1417638"/>
            <a:ext cx="9036496" cy="5440362"/>
          </a:xfrm>
        </p:spPr>
        <p:txBody>
          <a:bodyPr>
            <a:normAutofit/>
          </a:bodyPr>
          <a:lstStyle/>
          <a:p>
            <a:pPr marL="0" lvl="0" indent="0">
              <a:buNone/>
            </a:pPr>
            <a:r>
              <a:rPr lang="ru-RU" sz="2000" dirty="0" smtClean="0">
                <a:solidFill>
                  <a:prstClr val="black"/>
                </a:solidFill>
                <a:latin typeface="Times New Roman" panose="02020603050405020304" pitchFamily="18" charset="0"/>
                <a:cs typeface="Times New Roman" panose="02020603050405020304" pitchFamily="18" charset="0"/>
              </a:rPr>
              <a:t>   Если </a:t>
            </a:r>
            <a:r>
              <a:rPr lang="ru-RU" sz="2000" dirty="0">
                <a:solidFill>
                  <a:prstClr val="black"/>
                </a:solidFill>
                <a:latin typeface="Times New Roman" panose="02020603050405020304" pitchFamily="18" charset="0"/>
                <a:cs typeface="Times New Roman" panose="02020603050405020304" pitchFamily="18" charset="0"/>
              </a:rPr>
              <a:t>вы в дальнейшем планируете заниматься наукой и вам хочется не просто изучить некий курс и владеть профессиональными знаниями в работе, а понимать больше, исследовать, открывать, то уровень и качество образования будут для вас на первом </a:t>
            </a:r>
            <a:r>
              <a:rPr lang="ru-RU" sz="2000" dirty="0" smtClean="0">
                <a:solidFill>
                  <a:prstClr val="black"/>
                </a:solidFill>
                <a:latin typeface="Times New Roman" panose="02020603050405020304" pitchFamily="18" charset="0"/>
                <a:cs typeface="Times New Roman" panose="02020603050405020304" pitchFamily="18" charset="0"/>
              </a:rPr>
              <a:t>месте, как и возможность войти в сообщество заинтересованных наукой людей с самого начала обучения.</a:t>
            </a:r>
          </a:p>
          <a:p>
            <a:pPr marL="0" lvl="0" indent="0">
              <a:buNone/>
            </a:pPr>
            <a:r>
              <a:rPr lang="ru-RU" sz="2000" dirty="0" smtClean="0">
                <a:solidFill>
                  <a:prstClr val="black"/>
                </a:solidFill>
                <a:latin typeface="Times New Roman" panose="02020603050405020304" pitchFamily="18" charset="0"/>
                <a:cs typeface="Times New Roman" panose="02020603050405020304" pitchFamily="18" charset="0"/>
              </a:rPr>
              <a:t>   Где </a:t>
            </a:r>
            <a:r>
              <a:rPr lang="ru-RU" sz="2000" dirty="0">
                <a:solidFill>
                  <a:prstClr val="black"/>
                </a:solidFill>
                <a:latin typeface="Times New Roman" panose="02020603050405020304" pitchFamily="18" charset="0"/>
                <a:cs typeface="Times New Roman" panose="02020603050405020304" pitchFamily="18" charset="0"/>
              </a:rPr>
              <a:t>и как «живет» наука на территории России, где высокие требования и, соответственно, перспективы качественных знаний:</a:t>
            </a:r>
          </a:p>
          <a:p>
            <a:pPr marL="0" lvl="0" indent="0">
              <a:buNone/>
            </a:pPr>
            <a:r>
              <a:rPr lang="ru-RU" sz="2000" dirty="0">
                <a:solidFill>
                  <a:prstClr val="black"/>
                </a:solidFill>
                <a:latin typeface="Times New Roman" panose="02020603050405020304" pitchFamily="18" charset="0"/>
                <a:cs typeface="Times New Roman" panose="02020603050405020304" pitchFamily="18" charset="0"/>
                <a:hlinkClick r:id="rId2"/>
              </a:rPr>
              <a:t>1. Предметный рейтинг вузов </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a:solidFill>
                  <a:prstClr val="black"/>
                </a:solidFill>
                <a:latin typeface="Times New Roman" panose="02020603050405020304" pitchFamily="18" charset="0"/>
                <a:cs typeface="Times New Roman" panose="02020603050405020304" pitchFamily="18" charset="0"/>
                <a:hlinkClick r:id="rId3"/>
              </a:rPr>
              <a:t>Карты «наука в России» </a:t>
            </a:r>
            <a:endParaRPr lang="ru-RU" sz="2000" dirty="0">
              <a:solidFill>
                <a:prstClr val="black"/>
              </a:solidFill>
              <a:latin typeface="Times New Roman" panose="02020603050405020304" pitchFamily="18" charset="0"/>
              <a:cs typeface="Times New Roman" panose="02020603050405020304" pitchFamily="18" charset="0"/>
            </a:endParaRPr>
          </a:p>
          <a:p>
            <a:pPr marL="0" lvl="0" indent="0">
              <a:buNone/>
            </a:pPr>
            <a:r>
              <a:rPr lang="ru-RU" sz="2000" dirty="0">
                <a:solidFill>
                  <a:prstClr val="black"/>
                </a:solidFill>
                <a:latin typeface="Times New Roman" panose="02020603050405020304" pitchFamily="18" charset="0"/>
                <a:cs typeface="Times New Roman" panose="02020603050405020304" pitchFamily="18" charset="0"/>
                <a:hlinkClick r:id="rId4"/>
              </a:rPr>
              <a:t>2. Карты «классические университеты России»</a:t>
            </a:r>
            <a:endParaRPr lang="ru-RU" sz="2000" dirty="0">
              <a:solidFill>
                <a:prstClr val="black"/>
              </a:solidFill>
              <a:latin typeface="Times New Roman" panose="02020603050405020304" pitchFamily="18" charset="0"/>
              <a:cs typeface="Times New Roman" panose="02020603050405020304" pitchFamily="18" charset="0"/>
            </a:endParaRPr>
          </a:p>
          <a:p>
            <a:pPr marL="0" lvl="0" indent="0">
              <a:buNone/>
            </a:pPr>
            <a:r>
              <a:rPr lang="ru-RU" sz="2000" dirty="0">
                <a:solidFill>
                  <a:prstClr val="black"/>
                </a:solidFill>
                <a:latin typeface="Times New Roman" panose="02020603050405020304" pitchFamily="18" charset="0"/>
                <a:cs typeface="Times New Roman" panose="02020603050405020304" pitchFamily="18" charset="0"/>
                <a:hlinkClick r:id="rId5"/>
              </a:rPr>
              <a:t>3. МОНИТОРИНГ КАЧЕСТВА ПРИЕМА В ВУЗЫ</a:t>
            </a:r>
            <a:endParaRPr lang="ru-RU" sz="2000" dirty="0">
              <a:solidFill>
                <a:prstClr val="black"/>
              </a:solidFill>
              <a:latin typeface="Times New Roman" panose="02020603050405020304" pitchFamily="18" charset="0"/>
              <a:cs typeface="Times New Roman" panose="02020603050405020304" pitchFamily="18" charset="0"/>
            </a:endParaRPr>
          </a:p>
          <a:p>
            <a:pPr marL="0" lvl="0" indent="0">
              <a:buNone/>
            </a:pPr>
            <a:r>
              <a:rPr lang="ru-RU" sz="2000" dirty="0">
                <a:solidFill>
                  <a:prstClr val="black"/>
                </a:solidFill>
                <a:latin typeface="Times New Roman" panose="02020603050405020304" pitchFamily="18" charset="0"/>
                <a:cs typeface="Times New Roman" panose="02020603050405020304" pitchFamily="18" charset="0"/>
                <a:hlinkClick r:id="rId6"/>
              </a:rPr>
              <a:t>4. Российская высшая школа не нуждается в радикальных реформах</a:t>
            </a:r>
            <a:r>
              <a:rPr lang="ru-RU" sz="2000" dirty="0">
                <a:solidFill>
                  <a:prstClr val="black"/>
                </a:solidFill>
                <a:latin typeface="Times New Roman" panose="02020603050405020304" pitchFamily="18" charset="0"/>
                <a:cs typeface="Times New Roman" panose="02020603050405020304" pitchFamily="18" charset="0"/>
              </a:rPr>
              <a:t/>
            </a:r>
            <a:br>
              <a:rPr lang="ru-RU" sz="2000" dirty="0">
                <a:solidFill>
                  <a:prstClr val="black"/>
                </a:solidFill>
                <a:latin typeface="Times New Roman" panose="02020603050405020304" pitchFamily="18" charset="0"/>
                <a:cs typeface="Times New Roman" panose="02020603050405020304" pitchFamily="18" charset="0"/>
              </a:rPr>
            </a:br>
            <a:r>
              <a:rPr lang="ru-RU" sz="2000" dirty="0">
                <a:solidFill>
                  <a:prstClr val="black"/>
                </a:solidFill>
                <a:latin typeface="Times New Roman" panose="02020603050405020304" pitchFamily="18" charset="0"/>
                <a:cs typeface="Times New Roman" panose="02020603050405020304" pitchFamily="18" charset="0"/>
              </a:rPr>
              <a:t>5. </a:t>
            </a:r>
            <a:r>
              <a:rPr lang="ru-RU" sz="2000" dirty="0">
                <a:solidFill>
                  <a:prstClr val="black"/>
                </a:solidFill>
                <a:latin typeface="Times New Roman" panose="02020603050405020304" pitchFamily="18" charset="0"/>
                <a:cs typeface="Times New Roman" panose="02020603050405020304" pitchFamily="18" charset="0"/>
                <a:hlinkClick r:id="rId7"/>
              </a:rPr>
              <a:t>Карты территориальная организация высшего образования в России</a:t>
            </a:r>
          </a:p>
          <a:p>
            <a:pPr marL="0" lvl="0" indent="0">
              <a:buNone/>
            </a:pPr>
            <a:r>
              <a:rPr lang="ru-RU" sz="2000" dirty="0">
                <a:solidFill>
                  <a:prstClr val="black"/>
                </a:solidFill>
                <a:latin typeface="Times New Roman" panose="02020603050405020304" pitchFamily="18" charset="0"/>
                <a:cs typeface="Times New Roman" panose="02020603050405020304" pitchFamily="18" charset="0"/>
                <a:hlinkClick r:id="rId7"/>
              </a:rPr>
              <a:t>6. </a:t>
            </a:r>
            <a:r>
              <a:rPr lang="ru-RU" sz="2000" dirty="0">
                <a:solidFill>
                  <a:prstClr val="black"/>
                </a:solidFill>
                <a:latin typeface="Times New Roman" panose="02020603050405020304" pitchFamily="18" charset="0"/>
                <a:cs typeface="Times New Roman" panose="02020603050405020304" pitchFamily="18" charset="0"/>
                <a:hlinkClick r:id="rId8"/>
              </a:rPr>
              <a:t>Учебно-научные подразделения СПбГУ</a:t>
            </a:r>
            <a:r>
              <a:rPr lang="ru-RU" sz="2000" dirty="0">
                <a:solidFill>
                  <a:prstClr val="black"/>
                </a:solidFill>
                <a:latin typeface="Times New Roman" panose="02020603050405020304" pitchFamily="18" charset="0"/>
                <a:cs typeface="Times New Roman" panose="02020603050405020304" pitchFamily="18" charset="0"/>
                <a:hlinkClick r:id="rId7"/>
              </a:rPr>
              <a:t/>
            </a:r>
            <a:br>
              <a:rPr lang="ru-RU" sz="2000" dirty="0">
                <a:solidFill>
                  <a:prstClr val="black"/>
                </a:solidFill>
                <a:latin typeface="Times New Roman" panose="02020603050405020304" pitchFamily="18" charset="0"/>
                <a:cs typeface="Times New Roman" panose="02020603050405020304" pitchFamily="18" charset="0"/>
                <a:hlinkClick r:id="rId7"/>
              </a:rPr>
            </a:br>
            <a:endParaRPr lang="ru-RU" dirty="0"/>
          </a:p>
        </p:txBody>
      </p:sp>
    </p:spTree>
    <p:extLst>
      <p:ext uri="{BB962C8B-B14F-4D97-AF65-F5344CB8AC3E}">
        <p14:creationId xmlns:p14="http://schemas.microsoft.com/office/powerpoint/2010/main" val="4281876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2071678"/>
          </a:xfrm>
        </p:spPr>
        <p:txBody>
          <a:bodyPr>
            <a:noAutofit/>
          </a:bodyPr>
          <a:lstStyle/>
          <a:p>
            <a:r>
              <a:rPr lang="ru-RU" sz="2400" b="1" dirty="0" smtClean="0">
                <a:solidFill>
                  <a:schemeClr val="accent1">
                    <a:lumMod val="75000"/>
                  </a:schemeClr>
                </a:solidFill>
                <a:latin typeface="Comic Sans MS" pitchFamily="66" charset="0"/>
              </a:rPr>
              <a:t>2. </a:t>
            </a:r>
            <a:r>
              <a:rPr lang="ru-RU" sz="2800" b="1" dirty="0" smtClean="0">
                <a:solidFill>
                  <a:schemeClr val="accent1">
                    <a:lumMod val="75000"/>
                  </a:schemeClr>
                </a:solidFill>
                <a:latin typeface="Comic Sans MS" pitchFamily="66" charset="0"/>
              </a:rPr>
              <a:t>Сформированность общественно значимых мотивов выбора профессии (сближение профессиональных намерений с потребностями рынка труда).</a:t>
            </a:r>
            <a:endParaRPr lang="ru-RU" sz="2800" b="1" dirty="0">
              <a:solidFill>
                <a:schemeClr val="accent1">
                  <a:lumMod val="75000"/>
                </a:schemeClr>
              </a:solidFill>
              <a:latin typeface="Comic Sans MS" pitchFamily="66" charset="0"/>
            </a:endParaRPr>
          </a:p>
        </p:txBody>
      </p:sp>
      <p:sp>
        <p:nvSpPr>
          <p:cNvPr id="3" name="Содержимое 2"/>
          <p:cNvSpPr>
            <a:spLocks noGrp="1"/>
          </p:cNvSpPr>
          <p:nvPr>
            <p:ph idx="1"/>
          </p:nvPr>
        </p:nvSpPr>
        <p:spPr>
          <a:xfrm>
            <a:off x="0" y="1928802"/>
            <a:ext cx="9144000" cy="4929198"/>
          </a:xfrm>
        </p:spPr>
        <p:txBody>
          <a:bodyPr>
            <a:normAutofit fontScale="77500" lnSpcReduction="20000"/>
          </a:bodyPr>
          <a:lstStyle/>
          <a:p>
            <a:pPr>
              <a:buNone/>
            </a:pPr>
            <a:r>
              <a:rPr lang="ru-RU" dirty="0" smtClean="0"/>
              <a:t>      </a:t>
            </a:r>
            <a:r>
              <a:rPr lang="ru-RU" sz="2600" dirty="0" smtClean="0">
                <a:latin typeface="Times New Roman" pitchFamily="18" charset="0"/>
                <a:cs typeface="Times New Roman" pitchFamily="18" charset="0"/>
              </a:rPr>
              <a:t>Осознание и развитие учащимися своих мотивов и своего места в обществе происходит в процессе взаимодействия с большим социумом, исследованием потребностей и возможностей ближнего круга, окружения, различных слоев общества, населения города, страны и других стран. Исследование своих мотивов стоит проводить с целью их осознания, развития наиболее значимых и прояснения их ценности для себя и востребованности в обществе. Здесь важно быть честным перед самим собой когда ставите вопрос «чем я могу быть полезен?».</a:t>
            </a:r>
          </a:p>
          <a:p>
            <a:pPr>
              <a:buNone/>
            </a:pPr>
            <a:r>
              <a:rPr lang="ru-RU" sz="2600" dirty="0" smtClean="0"/>
              <a:t>1</a:t>
            </a:r>
            <a:r>
              <a:rPr lang="ru-RU" sz="2600" dirty="0" smtClean="0">
                <a:latin typeface="Times New Roman" pitchFamily="18" charset="0"/>
                <a:cs typeface="Times New Roman" pitchFamily="18" charset="0"/>
                <a:hlinkClick r:id="rId2"/>
              </a:rPr>
              <a:t>. Видеоурок "Мотивы выбора профессии"</a:t>
            </a:r>
            <a:endParaRPr lang="ru-RU" sz="2600" b="1" dirty="0" smtClean="0">
              <a:latin typeface="Times New Roman" pitchFamily="18" charset="0"/>
              <a:cs typeface="Times New Roman" pitchFamily="18" charset="0"/>
            </a:endParaRPr>
          </a:p>
          <a:p>
            <a:pPr>
              <a:buNone/>
            </a:pPr>
            <a:r>
              <a:rPr lang="ru-RU" sz="2600" dirty="0" smtClean="0">
                <a:latin typeface="Times New Roman" pitchFamily="18" charset="0"/>
                <a:cs typeface="Times New Roman" pitchFamily="18" charset="0"/>
              </a:rPr>
              <a:t>2. </a:t>
            </a:r>
            <a:r>
              <a:rPr lang="ru-RU" sz="2600" dirty="0" smtClean="0">
                <a:latin typeface="Times New Roman" pitchFamily="18" charset="0"/>
                <a:cs typeface="Times New Roman" pitchFamily="18" charset="0"/>
                <a:hlinkClick r:id="rId3"/>
              </a:rPr>
              <a:t>Анкета мотивов выбора профессий (Груншпун С.С.)</a:t>
            </a:r>
            <a:endParaRPr lang="ru-RU" sz="2600" dirty="0" smtClean="0">
              <a:latin typeface="Times New Roman" pitchFamily="18" charset="0"/>
              <a:cs typeface="Times New Roman" pitchFamily="18" charset="0"/>
            </a:endParaRPr>
          </a:p>
          <a:p>
            <a:pPr>
              <a:buNone/>
            </a:pPr>
            <a:r>
              <a:rPr lang="ru-RU" sz="2600" dirty="0" smtClean="0">
                <a:latin typeface="Times New Roman" pitchFamily="18" charset="0"/>
                <a:cs typeface="Times New Roman" pitchFamily="18" charset="0"/>
              </a:rPr>
              <a:t>3. </a:t>
            </a:r>
            <a:r>
              <a:rPr lang="ru-RU" sz="2600" dirty="0" smtClean="0">
                <a:latin typeface="Times New Roman" pitchFamily="18" charset="0"/>
                <a:cs typeface="Times New Roman" pitchFamily="18" charset="0"/>
                <a:hlinkClick r:id="rId4"/>
              </a:rPr>
              <a:t>«Мотивы выбора профессии»(Р.В. </a:t>
            </a:r>
            <a:r>
              <a:rPr lang="ru-RU" sz="2600" dirty="0" err="1" smtClean="0">
                <a:latin typeface="Times New Roman" pitchFamily="18" charset="0"/>
                <a:cs typeface="Times New Roman" pitchFamily="18" charset="0"/>
                <a:hlinkClick r:id="rId4"/>
              </a:rPr>
              <a:t>Овчарова</a:t>
            </a:r>
            <a:r>
              <a:rPr lang="ru-RU" sz="2600" dirty="0" smtClean="0">
                <a:latin typeface="Times New Roman" pitchFamily="18" charset="0"/>
                <a:cs typeface="Times New Roman" pitchFamily="18" charset="0"/>
                <a:hlinkClick r:id="rId4"/>
              </a:rPr>
              <a:t>)</a:t>
            </a:r>
            <a:r>
              <a:rPr lang="ru-RU" sz="26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hlinkClick r:id="rId4"/>
              </a:rPr>
              <a:t>http://testoteka.narod.ru/ms/1/18.html</a:t>
            </a:r>
            <a:endParaRPr lang="ru-RU" sz="2400" dirty="0" smtClean="0">
              <a:latin typeface="Times New Roman" pitchFamily="18" charset="0"/>
              <a:cs typeface="Times New Roman" pitchFamily="18" charset="0"/>
            </a:endParaRPr>
          </a:p>
          <a:p>
            <a:pPr>
              <a:buNone/>
            </a:pPr>
            <a:endParaRPr lang="ru-RU" sz="2600" dirty="0" smtClean="0">
              <a:latin typeface="Times New Roman" pitchFamily="18" charset="0"/>
              <a:cs typeface="Times New Roman" pitchFamily="18" charset="0"/>
            </a:endParaRPr>
          </a:p>
          <a:p>
            <a:pPr algn="r" fontAlgn="base">
              <a:buNone/>
            </a:pPr>
            <a:r>
              <a:rPr lang="ru-RU" sz="2800" dirty="0" smtClean="0"/>
              <a:t>      </a:t>
            </a:r>
            <a:r>
              <a:rPr lang="ru-RU" sz="1600" b="1" dirty="0" smtClean="0">
                <a:latin typeface="Times New Roman" pitchFamily="18" charset="0"/>
                <a:cs typeface="Times New Roman" pitchFamily="18" charset="0"/>
              </a:rPr>
              <a:t>Человек в обществе должен расти согласно своей природе, быть самим собой и единственным, как на дереве каждый лист отличается от другого. Но в каждом листике есть нечто общее с другими, и эта общность перебегает по сучкам, сосудам и образует мощь ствола и единство всего дерева. (М. М. Пришвин)</a:t>
            </a:r>
            <a:br>
              <a:rPr lang="ru-RU" sz="1600" b="1" dirty="0" smtClean="0">
                <a:latin typeface="Times New Roman" pitchFamily="18" charset="0"/>
                <a:cs typeface="Times New Roman" pitchFamily="18" charset="0"/>
              </a:rPr>
            </a:br>
            <a:r>
              <a:rPr lang="ru-RU" sz="2800" dirty="0" smtClean="0"/>
              <a:t/>
            </a:r>
            <a:br>
              <a:rPr lang="ru-RU" sz="2800" dirty="0" smtClean="0"/>
            </a:br>
            <a:endParaRPr lang="ru-RU" sz="2600" dirty="0" smtClean="0">
              <a:latin typeface="Times New Roman" pitchFamily="18" charset="0"/>
              <a:cs typeface="Times New Roman" pitchFamily="18" charset="0"/>
            </a:endParaRPr>
          </a:p>
          <a:p>
            <a:pPr>
              <a:buNone/>
            </a:pPr>
            <a:endParaRPr lang="ru-RU" sz="2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214422"/>
          </a:xfrm>
        </p:spPr>
        <p:txBody>
          <a:bodyPr>
            <a:noAutofit/>
          </a:bodyPr>
          <a:lstStyle/>
          <a:p>
            <a:r>
              <a:rPr lang="ru-RU" sz="2800" b="1" dirty="0" smtClean="0">
                <a:solidFill>
                  <a:schemeClr val="accent1">
                    <a:lumMod val="75000"/>
                  </a:schemeClr>
                </a:solidFill>
                <a:latin typeface="Comic Sans MS" pitchFamily="66" charset="0"/>
              </a:rPr>
              <a:t>3. </a:t>
            </a:r>
            <a:r>
              <a:rPr lang="ru-RU" sz="2400" b="1" dirty="0" smtClean="0">
                <a:solidFill>
                  <a:schemeClr val="accent1">
                    <a:lumMod val="75000"/>
                  </a:schemeClr>
                </a:solidFill>
                <a:latin typeface="Comic Sans MS" pitchFamily="66" charset="0"/>
              </a:rPr>
              <a:t>Выраженность профессиональных интересов к определенной области деятельности и конкретной профессии</a:t>
            </a:r>
            <a:r>
              <a:rPr lang="ru-RU" sz="3200" b="1" dirty="0" smtClean="0">
                <a:solidFill>
                  <a:schemeClr val="accent1">
                    <a:lumMod val="75000"/>
                  </a:schemeClr>
                </a:solidFill>
                <a:latin typeface="Comic Sans MS" pitchFamily="66" charset="0"/>
              </a:rPr>
              <a:t>.</a:t>
            </a:r>
            <a:endParaRPr lang="ru-RU" sz="3200" b="1" dirty="0">
              <a:solidFill>
                <a:schemeClr val="accent1">
                  <a:lumMod val="75000"/>
                </a:schemeClr>
              </a:solidFill>
              <a:latin typeface="Comic Sans MS" pitchFamily="66" charset="0"/>
            </a:endParaRPr>
          </a:p>
        </p:txBody>
      </p:sp>
      <p:sp>
        <p:nvSpPr>
          <p:cNvPr id="3" name="Содержимое 2"/>
          <p:cNvSpPr>
            <a:spLocks noGrp="1"/>
          </p:cNvSpPr>
          <p:nvPr>
            <p:ph idx="1"/>
          </p:nvPr>
        </p:nvSpPr>
        <p:spPr>
          <a:xfrm>
            <a:off x="0" y="1214422"/>
            <a:ext cx="9144000" cy="5643578"/>
          </a:xfrm>
        </p:spPr>
        <p:txBody>
          <a:bodyPr>
            <a:noAutofit/>
          </a:bodyPr>
          <a:lstStyle/>
          <a:p>
            <a:pPr lvl="0">
              <a:buNone/>
            </a:pPr>
            <a:r>
              <a:rPr lang="ru-RU" sz="1400" dirty="0" smtClean="0">
                <a:latin typeface="Times New Roman" pitchFamily="18" charset="0"/>
                <a:cs typeface="Times New Roman" pitchFamily="18" charset="0"/>
              </a:rPr>
              <a:t>          Осознание и развитие учащимися своих интересов, в основном только уточняются и структурируются с помощью тестирования, иногда тесты проводятся, для подтверждения своего мнения. Служить для выявления не существующих интересов они не могут. </a:t>
            </a:r>
          </a:p>
          <a:p>
            <a:pPr lvl="0">
              <a:buNone/>
            </a:pPr>
            <a:r>
              <a:rPr lang="ru-RU" sz="1400" dirty="0" smtClean="0">
                <a:latin typeface="Times New Roman" pitchFamily="18" charset="0"/>
                <a:cs typeface="Times New Roman" pitchFamily="18" charset="0"/>
              </a:rPr>
              <a:t>         Именно в области исследования профессиональных интересов личности бывают «не довольные» результатами тестирования. Подросток уверен, что его интересы велики и многогранны, а тест показывает их отсутствие. Не стоит сразу винить тест. Возможно интересы лежат в зоне развлечений, потребления, дружеского общения и не затрагивают зону профессиональных интересов. Понять различия между профессиональной и досуговой деятельностью – не малый труд, предполагающий длительную и, иногда, тяжелую работу над собой, самовоспитания, выхода из зоны удовлетворения «хотений» в зону ответственных действий, направленных на достижение цели. Хороший пример ошибки интересов – «подружка-липучка» - считает себя лучшим советчиком, «личным психологом», незаменимым помощником и тонким экспертом души, по факту - не может принимать самостоятельно никаких решений, самостоятельно найти себе занятие, нуждается в постоянном присутствии безотказного человека, на которого можно переложить свои проблемы  и избежать одинокого времяпрепровождения. </a:t>
            </a:r>
          </a:p>
          <a:p>
            <a:pPr lvl="0">
              <a:buNone/>
            </a:pPr>
            <a:r>
              <a:rPr lang="ru-RU" sz="1400" dirty="0" smtClean="0">
                <a:latin typeface="Times New Roman" pitchFamily="18" charset="0"/>
                <a:cs typeface="Times New Roman" pitchFamily="18" charset="0"/>
              </a:rPr>
              <a:t>        Еще одна ошибка – «семейная легенда» об интересе: Подросток заявляет, что многие годы интересуется самолетами, что они с отцом собрали коллекцию моделей самолетов, которой очень гордятся. Только, вот не помнит, какие там самолеты, ведь папа подарил их давно, в детстве.</a:t>
            </a:r>
          </a:p>
          <a:p>
            <a:pPr>
              <a:buNone/>
            </a:pPr>
            <a:r>
              <a:rPr lang="ru-RU" sz="1400" dirty="0" smtClean="0">
                <a:latin typeface="Times New Roman" pitchFamily="18" charset="0"/>
                <a:cs typeface="Times New Roman" pitchFamily="18" charset="0"/>
              </a:rPr>
              <a:t>1. </a:t>
            </a:r>
            <a:r>
              <a:rPr lang="ru-RU" sz="1400" dirty="0" smtClean="0">
                <a:latin typeface="Times New Roman" pitchFamily="18" charset="0"/>
                <a:cs typeface="Times New Roman" pitchFamily="18" charset="0"/>
                <a:hlinkClick r:id="rId2"/>
              </a:rPr>
              <a:t>Профориентационные тесты</a:t>
            </a:r>
            <a:endParaRPr lang="ru-RU" sz="1400" dirty="0" smtClean="0">
              <a:latin typeface="Times New Roman" pitchFamily="18" charset="0"/>
              <a:cs typeface="Times New Roman" pitchFamily="18" charset="0"/>
            </a:endParaRPr>
          </a:p>
          <a:p>
            <a:pPr>
              <a:buNone/>
            </a:pPr>
            <a:r>
              <a:rPr lang="ru-RU" sz="1400" dirty="0" smtClean="0">
                <a:latin typeface="Times New Roman" pitchFamily="18" charset="0"/>
                <a:cs typeface="Times New Roman" pitchFamily="18" charset="0"/>
              </a:rPr>
              <a:t>2. </a:t>
            </a:r>
            <a:r>
              <a:rPr lang="ru-RU" sz="1400" cap="all" dirty="0" smtClean="0">
                <a:latin typeface="Times New Roman" pitchFamily="18" charset="0"/>
                <a:cs typeface="Times New Roman" pitchFamily="18" charset="0"/>
                <a:hlinkClick r:id="rId3"/>
              </a:rPr>
              <a:t>КАРТА ИНТЕРЕСОВ (А. Е. ГОЛОМШТОКА В МОДИФИКАЦИИ Г. В. РЕЗАПКИНОЙ)</a:t>
            </a:r>
            <a:endParaRPr lang="ru-RU" sz="1400" cap="all" dirty="0" smtClean="0">
              <a:latin typeface="Times New Roman" pitchFamily="18" charset="0"/>
              <a:cs typeface="Times New Roman" pitchFamily="18" charset="0"/>
            </a:endParaRPr>
          </a:p>
          <a:p>
            <a:pPr>
              <a:buNone/>
            </a:pPr>
            <a:r>
              <a:rPr lang="ru-RU" sz="1400" cap="all" dirty="0" smtClean="0">
                <a:latin typeface="Times New Roman" pitchFamily="18" charset="0"/>
                <a:cs typeface="Times New Roman" pitchFamily="18" charset="0"/>
              </a:rPr>
              <a:t>3</a:t>
            </a:r>
            <a:r>
              <a:rPr lang="ru-RU" sz="1400" cap="all" dirty="0" smtClean="0">
                <a:latin typeface="Times New Roman" pitchFamily="18" charset="0"/>
                <a:cs typeface="Times New Roman" pitchFamily="18" charset="0"/>
                <a:hlinkClick r:id="rId4"/>
              </a:rPr>
              <a:t>. </a:t>
            </a:r>
            <a:r>
              <a:rPr lang="ru-RU" sz="1400" dirty="0" smtClean="0">
                <a:latin typeface="Times New Roman" pitchFamily="18" charset="0"/>
                <a:cs typeface="Times New Roman" pitchFamily="18" charset="0"/>
                <a:hlinkClick r:id="rId4"/>
              </a:rPr>
              <a:t>Деятельность человека и её основные виды</a:t>
            </a:r>
            <a:endParaRPr lang="ru-RU" sz="1400" dirty="0" smtClean="0">
              <a:latin typeface="Times New Roman" pitchFamily="18" charset="0"/>
              <a:cs typeface="Times New Roman" pitchFamily="18" charset="0"/>
            </a:endParaRPr>
          </a:p>
          <a:p>
            <a:pPr algn="r">
              <a:buNone/>
            </a:pPr>
            <a:r>
              <a:rPr lang="ru-RU" sz="1200" b="1" dirty="0" smtClean="0">
                <a:latin typeface="Times New Roman" pitchFamily="18" charset="0"/>
                <a:cs typeface="Times New Roman" pitchFamily="18" charset="0"/>
              </a:rPr>
              <a:t>Никакая деятельность не может быть прочна, если она не имеет основы в личном интересе. </a:t>
            </a:r>
          </a:p>
          <a:p>
            <a:pPr algn="r">
              <a:buNone/>
            </a:pPr>
            <a:r>
              <a:rPr lang="ru-RU" sz="1200" b="1" dirty="0" smtClean="0">
                <a:latin typeface="Times New Roman" pitchFamily="18" charset="0"/>
                <a:cs typeface="Times New Roman" pitchFamily="18" charset="0"/>
              </a:rPr>
              <a:t>Лев Толстой</a:t>
            </a:r>
          </a:p>
          <a:p>
            <a:pPr algn="r">
              <a:buNone/>
            </a:pPr>
            <a:r>
              <a:rPr lang="ru-RU" sz="1200" b="1" dirty="0" smtClean="0">
                <a:latin typeface="Times New Roman" pitchFamily="18" charset="0"/>
                <a:cs typeface="Times New Roman" pitchFamily="18" charset="0"/>
              </a:rPr>
              <a:t>Живой интерес  — вот великая движущая сила , единственная, которая ведет в правильном направлении и далеко. Даниэль Пеннак</a:t>
            </a:r>
            <a:endParaRPr lang="ru-RU" sz="12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0"/>
            <a:ext cx="8929718" cy="1000108"/>
          </a:xfrm>
        </p:spPr>
        <p:txBody>
          <a:bodyPr>
            <a:noAutofit/>
          </a:bodyPr>
          <a:lstStyle/>
          <a:p>
            <a:r>
              <a:rPr lang="ru-RU" sz="2000" b="1" dirty="0" smtClean="0">
                <a:solidFill>
                  <a:schemeClr val="accent1">
                    <a:lumMod val="75000"/>
                  </a:schemeClr>
                </a:solidFill>
                <a:latin typeface="Comic Sans MS" pitchFamily="66" charset="0"/>
              </a:rPr>
              <a:t>4. Наличие специальных способностей к определенному виду профессиональной деятельности.</a:t>
            </a:r>
            <a:endParaRPr lang="ru-RU" sz="2000" b="1" dirty="0">
              <a:solidFill>
                <a:schemeClr val="accent1">
                  <a:lumMod val="75000"/>
                </a:schemeClr>
              </a:solidFill>
              <a:latin typeface="Comic Sans MS" pitchFamily="66" charset="0"/>
            </a:endParaRPr>
          </a:p>
        </p:txBody>
      </p:sp>
      <p:sp>
        <p:nvSpPr>
          <p:cNvPr id="3" name="Содержимое 2"/>
          <p:cNvSpPr>
            <a:spLocks noGrp="1"/>
          </p:cNvSpPr>
          <p:nvPr>
            <p:ph idx="1"/>
          </p:nvPr>
        </p:nvSpPr>
        <p:spPr>
          <a:xfrm>
            <a:off x="0" y="857232"/>
            <a:ext cx="9144000" cy="5786478"/>
          </a:xfrm>
        </p:spPr>
        <p:txBody>
          <a:bodyPr>
            <a:normAutofit fontScale="47500" lnSpcReduction="20000"/>
          </a:bodyPr>
          <a:lstStyle/>
          <a:p>
            <a:pPr>
              <a:buNone/>
            </a:pPr>
            <a:r>
              <a:rPr lang="ru-RU" dirty="0" smtClean="0">
                <a:latin typeface="Times New Roman" pitchFamily="18" charset="0"/>
                <a:cs typeface="Times New Roman" pitchFamily="18" charset="0"/>
              </a:rPr>
              <a:t>             Проводить исследование специальных способностей самостоятельно -  весьма затруднительно, и не только потому, что у многих подростков страдает объективность из-за небольшого жизненного опыта, но из-за незнания какие способности важны для успешности в определенной профессии. Для определения некоторых способностей просто нет тестов. Например, способности к спортивным и творческим профессиям невозможно оценить без значительных испытаний, без оценки результатов уже проделанной работы, без оценки </a:t>
            </a:r>
            <a:r>
              <a:rPr lang="ru-RU" dirty="0" smtClean="0">
                <a:latin typeface="Times New Roman" pitchFamily="18" charset="0"/>
                <a:cs typeface="Times New Roman" pitchFamily="18" charset="0"/>
                <a:hlinkClick r:id="rId2"/>
              </a:rPr>
              <a:t>зоны ближайшего развития</a:t>
            </a:r>
            <a:r>
              <a:rPr lang="ru-RU" dirty="0" smtClean="0">
                <a:latin typeface="Times New Roman" pitchFamily="18" charset="0"/>
                <a:cs typeface="Times New Roman" pitchFamily="18" charset="0"/>
              </a:rPr>
              <a:t>, которая тоже будет не слишком точной. Поэтому, диагностику специальных способностей необходимо проводить под руководством специалистов, которые помогут разобраться, какие способности благоприятствуют успеху в выбранной вами профессиональной области и изучить их структуру и уровень развития. Например тренеры, художественные руководители, члены жюри соревнований и конкурсов могут свидетельствовать о наличии способностей с большой степенью точности.</a:t>
            </a:r>
          </a:p>
          <a:p>
            <a:pPr>
              <a:buNone/>
            </a:pPr>
            <a:r>
              <a:rPr lang="ru-RU" dirty="0" smtClean="0">
                <a:latin typeface="Times New Roman" pitchFamily="18" charset="0"/>
                <a:cs typeface="Times New Roman" pitchFamily="18" charset="0"/>
              </a:rPr>
              <a:t>          В Санкт-Петербурге работает множество  государственных и частных организаций, проводящих профориентационную диагностику. В государственных организациях, таких, как ЦДПП, «Вектор» и ЦППМС нашего района можно пройти диагностику бесплатно , и отдельные виды профориентационных работ – за умеренную плату. Эти центры используют проверенные временем, научно обоснованные методики, некоторые из которых уже начинают устаревать, не полностью отражают современный рынок профессий, но в остальном надежны. Частные центры, организации коммерческие, и диагностика в них стоит дорого и методы исследования гораздо более разнообразны – от надежных авторских методик до совершенно не чем подтвержденных экзотических методов, например полная профориентация по отпечатку пальца или цвету радужки глаза. Если вы решили потратить деньги и время на диагностику в частном центре, обязательно предварительно узнайте какие методические комплексы там используются, какое образование у специалистов центра, посоветуйтесь с родителями.</a:t>
            </a:r>
          </a:p>
          <a:p>
            <a:pPr>
              <a:buNone/>
            </a:pPr>
            <a:r>
              <a:rPr lang="ru-RU" dirty="0" smtClean="0">
                <a:latin typeface="Times New Roman" pitchFamily="18" charset="0"/>
                <a:cs typeface="Times New Roman" pitchFamily="18" charset="0"/>
              </a:rPr>
              <a:t>1. </a:t>
            </a:r>
            <a:r>
              <a:rPr lang="ru-RU" dirty="0" smtClean="0">
                <a:latin typeface="Times New Roman" pitchFamily="18" charset="0"/>
                <a:cs typeface="Times New Roman" pitchFamily="18" charset="0"/>
                <a:hlinkClick r:id="rId3"/>
              </a:rPr>
              <a:t>Центр довузовской подготовки и профориентации Профориентация школьников 5 -11 классов в Санкт-Петербурге</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2. </a:t>
            </a:r>
            <a:r>
              <a:rPr lang="ru-RU" u="sng" dirty="0" smtClean="0">
                <a:latin typeface="Times New Roman" pitchFamily="18" charset="0"/>
                <a:cs typeface="Times New Roman" pitchFamily="18" charset="0"/>
                <a:hlinkClick r:id="rId4"/>
              </a:rPr>
              <a:t>«ЦЕНТР СОДЕЙСТВИЯ ЗАНЯТОСТИ И ПРОФЕССИОНАЛЬНОЙ ОРИЕНТАЦИИ МОЛОДЕЖИ «ВЕКТОР»</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hlinkClick r:id="rId5"/>
              </a:rPr>
              <a:t>3. ЦЕНТР РАЗВИТИЯ ДЕТЕЙ И ВЫБОРА ПРОФЕССИЙ Артличность  Онлайн-тестирование</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4. </a:t>
            </a:r>
            <a:r>
              <a:rPr lang="ru-RU" dirty="0" smtClean="0">
                <a:latin typeface="Times New Roman" pitchFamily="18" charset="0"/>
                <a:cs typeface="Times New Roman" pitchFamily="18" charset="0"/>
                <a:hlinkClick r:id="rId6"/>
              </a:rPr>
              <a:t>Центр психолого ‑ педагогической, медицинской и социальной помощи Василеостровского района Санкт ‑ Петербурга</a:t>
            </a:r>
            <a:r>
              <a:rPr lang="ru-RU" dirty="0" smtClean="0">
                <a:latin typeface="Times New Roman" pitchFamily="18" charset="0"/>
                <a:cs typeface="Times New Roman" pitchFamily="18" charset="0"/>
              </a:rPr>
              <a:t> </a:t>
            </a:r>
          </a:p>
          <a:p>
            <a:endParaRPr lang="ru-RU" dirty="0" smtClean="0">
              <a:latin typeface="Times New Roman" pitchFamily="18" charset="0"/>
              <a:cs typeface="Times New Roman" pitchFamily="18" charset="0"/>
            </a:endParaRPr>
          </a:p>
          <a:p>
            <a:pPr>
              <a:buNone/>
            </a:pP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144000" cy="796908"/>
          </a:xfrm>
        </p:spPr>
        <p:txBody>
          <a:bodyPr>
            <a:noAutofit/>
          </a:bodyPr>
          <a:lstStyle/>
          <a:p>
            <a:r>
              <a:rPr lang="ru-RU" sz="2800" b="1" dirty="0" smtClean="0">
                <a:solidFill>
                  <a:schemeClr val="accent1">
                    <a:lumMod val="75000"/>
                  </a:schemeClr>
                </a:solidFill>
                <a:latin typeface="Comic Sans MS" pitchFamily="66" charset="0"/>
                <a:cs typeface="Times New Roman" pitchFamily="18" charset="0"/>
              </a:rPr>
              <a:t>5. Практический опыт в избранной трудовой деятельности</a:t>
            </a:r>
            <a:endParaRPr lang="ru-RU" sz="2800" b="1" dirty="0">
              <a:solidFill>
                <a:schemeClr val="accent1">
                  <a:lumMod val="75000"/>
                </a:schemeClr>
              </a:solidFill>
              <a:latin typeface="Comic Sans MS" pitchFamily="66" charset="0"/>
              <a:cs typeface="Times New Roman" pitchFamily="18" charset="0"/>
            </a:endParaRPr>
          </a:p>
        </p:txBody>
      </p:sp>
      <p:sp>
        <p:nvSpPr>
          <p:cNvPr id="3" name="Содержимое 2"/>
          <p:cNvSpPr>
            <a:spLocks noGrp="1"/>
          </p:cNvSpPr>
          <p:nvPr>
            <p:ph idx="1"/>
          </p:nvPr>
        </p:nvSpPr>
        <p:spPr>
          <a:xfrm>
            <a:off x="142844" y="1142984"/>
            <a:ext cx="8858312" cy="5500726"/>
          </a:xfrm>
        </p:spPr>
        <p:txBody>
          <a:bodyPr>
            <a:normAutofit fontScale="55000" lnSpcReduction="20000"/>
          </a:bodyPr>
          <a:lstStyle/>
          <a:p>
            <a:pPr>
              <a:buNone/>
            </a:pPr>
            <a:r>
              <a:rPr lang="ru-RU" dirty="0" smtClean="0">
                <a:latin typeface="Times New Roman" pitchFamily="18" charset="0"/>
                <a:cs typeface="Times New Roman" pitchFamily="18" charset="0"/>
              </a:rPr>
              <a:t>        Попробовать себя в профессии можно разными способами, например:</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занятия в кружке, факультативе, секции, музыкальной школе, волонтерском движении. Наиболее значимыми иногда становятся мероприятия, выводящие за рамки привычной среды:</a:t>
            </a:r>
          </a:p>
          <a:p>
            <a:pPr>
              <a:buNone/>
            </a:pPr>
            <a:r>
              <a:rPr lang="ru-RU" b="1" dirty="0" smtClean="0">
                <a:solidFill>
                  <a:schemeClr val="accent1">
                    <a:lumMod val="75000"/>
                  </a:schemeClr>
                </a:solidFill>
                <a:latin typeface="Comic Sans MS" pitchFamily="66" charset="0"/>
                <a:cs typeface="Times New Roman" pitchFamily="18" charset="0"/>
              </a:rPr>
              <a:t>   </a:t>
            </a:r>
            <a:r>
              <a:rPr lang="ru-RU" dirty="0" smtClean="0">
                <a:latin typeface="Times New Roman" pitchFamily="18" charset="0"/>
                <a:cs typeface="Times New Roman" pitchFamily="18" charset="0"/>
              </a:rPr>
              <a:t>✔ Краткосрочная работа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Участие в образовательных мероприятиях интересующей компании</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Экскурсии на производство или в организации выбранного профиля</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Тренинги и мастер-классы от профессионалов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Тематические смены профориентационного лагеря </a:t>
            </a:r>
          </a:p>
          <a:p>
            <a:pPr>
              <a:buNone/>
            </a:pPr>
            <a:r>
              <a:rPr lang="ru-RU" dirty="0" smtClean="0">
                <a:latin typeface="Times New Roman" pitchFamily="18" charset="0"/>
                <a:cs typeface="Times New Roman" pitchFamily="18" charset="0"/>
              </a:rPr>
              <a:t>         Настоящая, оплачиваемая работа с собственной ответственностью – конечно, самый надежный опыт. Игры и тренинги не дают настолько полного представления об условиях труда и ваших способностях, как сам труд.</a:t>
            </a:r>
          </a:p>
          <a:p>
            <a:pPr>
              <a:buNone/>
            </a:pPr>
            <a:r>
              <a:rPr lang="ru-RU" dirty="0" smtClean="0">
                <a:latin typeface="Times New Roman" pitchFamily="18" charset="0"/>
                <a:cs typeface="Times New Roman" pitchFamily="18" charset="0"/>
              </a:rPr>
              <a:t>         Предложений достаточно много. Но в России нет единой системы организации профессиональных проб, поэтому, нужно искать во всех возможных источниках – предложения службы занятости для подростков, проекты предприятий, ВУЗов, в том числе и через знакомых, которые могут поручиться за вас при приеме на краткосрочную работу.</a:t>
            </a:r>
          </a:p>
          <a:p>
            <a:pPr>
              <a:buNone/>
            </a:pPr>
            <a:r>
              <a:rPr lang="ru-RU" sz="2600" dirty="0" smtClean="0">
                <a:latin typeface="Times New Roman" pitchFamily="18" charset="0"/>
                <a:cs typeface="Times New Roman" pitchFamily="18" charset="0"/>
              </a:rPr>
              <a:t>1. </a:t>
            </a:r>
            <a:r>
              <a:rPr lang="ru-RU" sz="2600" dirty="0" smtClean="0">
                <a:latin typeface="Times New Roman" pitchFamily="18" charset="0"/>
                <a:cs typeface="Times New Roman" pitchFamily="18" charset="0"/>
                <a:hlinkClick r:id="rId2"/>
              </a:rPr>
              <a:t>Служба занятости помогает найти работу молодым</a:t>
            </a:r>
            <a:endParaRPr lang="ru-RU" sz="2600" dirty="0" smtClean="0">
              <a:latin typeface="Times New Roman" pitchFamily="18" charset="0"/>
              <a:cs typeface="Times New Roman" pitchFamily="18" charset="0"/>
            </a:endParaRPr>
          </a:p>
          <a:p>
            <a:pPr>
              <a:buNone/>
            </a:pPr>
            <a:r>
              <a:rPr lang="ru-RU" sz="2600" dirty="0" smtClean="0">
                <a:latin typeface="Times New Roman" pitchFamily="18" charset="0"/>
                <a:cs typeface="Times New Roman" pitchFamily="18" charset="0"/>
              </a:rPr>
              <a:t>2. </a:t>
            </a:r>
            <a:r>
              <a:rPr lang="ru-RU" sz="2600" dirty="0" smtClean="0">
                <a:latin typeface="Times New Roman" pitchFamily="18" charset="0"/>
                <a:cs typeface="Times New Roman" pitchFamily="18" charset="0"/>
                <a:hlinkClick r:id="rId3"/>
              </a:rPr>
              <a:t>Форматы профориентации, практикуемые в России и мире</a:t>
            </a:r>
            <a:endParaRPr lang="ru-RU" sz="2600" dirty="0" smtClean="0">
              <a:latin typeface="Times New Roman" pitchFamily="18" charset="0"/>
              <a:cs typeface="Times New Roman" pitchFamily="18" charset="0"/>
            </a:endParaRPr>
          </a:p>
          <a:p>
            <a:pPr>
              <a:buNone/>
            </a:pPr>
            <a:r>
              <a:rPr lang="ru-RU" sz="2600" dirty="0" smtClean="0">
                <a:latin typeface="Times New Roman" pitchFamily="18" charset="0"/>
                <a:cs typeface="Times New Roman" pitchFamily="18" charset="0"/>
              </a:rPr>
              <a:t>3. </a:t>
            </a:r>
            <a:r>
              <a:rPr lang="ru-RU" sz="2600" dirty="0" smtClean="0">
                <a:latin typeface="Times New Roman" pitchFamily="18" charset="0"/>
                <a:cs typeface="Times New Roman" pitchFamily="18" charset="0"/>
                <a:hlinkClick r:id="rId4"/>
              </a:rPr>
              <a:t>Как школьнику найти свою первую работу</a:t>
            </a:r>
            <a:endParaRPr lang="ru-RU" sz="2600" dirty="0" smtClean="0">
              <a:latin typeface="Times New Roman" pitchFamily="18" charset="0"/>
              <a:cs typeface="Times New Roman" pitchFamily="18" charset="0"/>
            </a:endParaRPr>
          </a:p>
          <a:p>
            <a:pPr>
              <a:buNone/>
            </a:pPr>
            <a:r>
              <a:rPr lang="ru-RU" sz="2600" dirty="0" smtClean="0">
                <a:latin typeface="Times New Roman" pitchFamily="18" charset="0"/>
                <a:cs typeface="Times New Roman" pitchFamily="18" charset="0"/>
              </a:rPr>
              <a:t>4</a:t>
            </a:r>
            <a:r>
              <a:rPr lang="ru-RU" sz="2600" dirty="0" smtClean="0">
                <a:latin typeface="Times New Roman" pitchFamily="18" charset="0"/>
                <a:cs typeface="Times New Roman" pitchFamily="18" charset="0"/>
                <a:hlinkClick r:id="rId5"/>
              </a:rPr>
              <a:t>.</a:t>
            </a:r>
            <a:r>
              <a:rPr lang="ru-RU" sz="2600" cap="all" dirty="0" smtClean="0">
                <a:latin typeface="Times New Roman" pitchFamily="18" charset="0"/>
                <a:cs typeface="Times New Roman" pitchFamily="18" charset="0"/>
                <a:hlinkClick r:id="rId5"/>
              </a:rPr>
              <a:t> ПРОФЕССИОНАЛЬНЫЕ ПРОБЫ В СИСТЕМЕ ПРОФОРИЕНТАЦИИ.</a:t>
            </a:r>
            <a:r>
              <a:rPr lang="en-US" sz="2600" dirty="0" smtClean="0">
                <a:latin typeface="Times New Roman" pitchFamily="18" charset="0"/>
                <a:cs typeface="Times New Roman" pitchFamily="18" charset="0"/>
                <a:hlinkClick r:id="rId5"/>
              </a:rPr>
              <a:t> </a:t>
            </a:r>
            <a:endParaRPr lang="ru-RU" sz="2600" dirty="0" smtClean="0">
              <a:latin typeface="Times New Roman" pitchFamily="18" charset="0"/>
              <a:cs typeface="Times New Roman" pitchFamily="18" charset="0"/>
            </a:endParaRPr>
          </a:p>
          <a:p>
            <a:endParaRPr lang="ru-RU" sz="2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smtClean="0">
                <a:solidFill>
                  <a:schemeClr val="accent1">
                    <a:lumMod val="75000"/>
                  </a:schemeClr>
                </a:solidFill>
                <a:latin typeface="Comic Sans MS" pitchFamily="66" charset="0"/>
              </a:rPr>
              <a:t>6. Сформированность профессиональных намерений.</a:t>
            </a:r>
            <a:endParaRPr lang="ru-RU" sz="2800" b="1" dirty="0">
              <a:solidFill>
                <a:schemeClr val="accent1">
                  <a:lumMod val="75000"/>
                </a:schemeClr>
              </a:solidFill>
              <a:latin typeface="Comic Sans MS" pitchFamily="66" charset="0"/>
            </a:endParaRPr>
          </a:p>
        </p:txBody>
      </p:sp>
      <p:sp>
        <p:nvSpPr>
          <p:cNvPr id="3" name="Содержимое 2"/>
          <p:cNvSpPr>
            <a:spLocks noGrp="1"/>
          </p:cNvSpPr>
          <p:nvPr>
            <p:ph idx="1"/>
          </p:nvPr>
        </p:nvSpPr>
        <p:spPr>
          <a:xfrm>
            <a:off x="-214346" y="1285860"/>
            <a:ext cx="9358346" cy="5357850"/>
          </a:xfrm>
        </p:spPr>
        <p:txBody>
          <a:bodyPr>
            <a:normAutofit fontScale="85000" lnSpcReduction="10000"/>
          </a:bodyPr>
          <a:lstStyle/>
          <a:p>
            <a:pPr>
              <a:buNone/>
            </a:pPr>
            <a:r>
              <a:rPr lang="ru-RU" sz="1900" dirty="0" smtClean="0">
                <a:latin typeface="Times New Roman" pitchFamily="18" charset="0"/>
                <a:cs typeface="Times New Roman" pitchFamily="18" charset="0"/>
              </a:rPr>
              <a:t>       Сформированность профессиональных намерений – это более объемная и многогранная структура, нежели интерес к профессии, мотивация обучения в профессиональном учреждении, самооценка своих возможностей, познавательная активность и информированность в мире профессий, это </a:t>
            </a:r>
            <a:r>
              <a:rPr lang="ru-RU" sz="1900" b="1" dirty="0" smtClean="0">
                <a:latin typeface="Times New Roman" pitchFamily="18" charset="0"/>
                <a:cs typeface="Times New Roman" pitchFamily="18" charset="0"/>
              </a:rPr>
              <a:t>умения, </a:t>
            </a:r>
            <a:r>
              <a:rPr lang="ru-RU" sz="1900" dirty="0" smtClean="0">
                <a:latin typeface="Times New Roman" pitchFamily="18" charset="0"/>
                <a:cs typeface="Times New Roman" pitchFamily="18" charset="0"/>
              </a:rPr>
              <a:t>которые строятся в процессе учебной и профориентационной деятельности личности, </a:t>
            </a:r>
            <a:r>
              <a:rPr lang="ru-RU" sz="1900" b="1" dirty="0" smtClean="0">
                <a:latin typeface="Times New Roman" pitchFamily="18" charset="0"/>
                <a:cs typeface="Times New Roman" pitchFamily="18" charset="0"/>
              </a:rPr>
              <a:t>компетенции.</a:t>
            </a:r>
            <a:r>
              <a:rPr lang="ru-RU" sz="1900" dirty="0" smtClean="0">
                <a:latin typeface="Times New Roman" pitchFamily="18" charset="0"/>
                <a:cs typeface="Times New Roman" pitchFamily="18" charset="0"/>
              </a:rPr>
              <a:t>      Существуют конкретные определения </a:t>
            </a:r>
            <a:r>
              <a:rPr lang="ru-RU" sz="1900" b="1" dirty="0" smtClean="0">
                <a:latin typeface="Times New Roman" pitchFamily="18" charset="0"/>
                <a:cs typeface="Times New Roman" pitchFamily="18" charset="0"/>
              </a:rPr>
              <a:t>компетенции</a:t>
            </a:r>
            <a:r>
              <a:rPr lang="ru-RU" sz="1900" dirty="0" smtClean="0">
                <a:latin typeface="Times New Roman" pitchFamily="18" charset="0"/>
                <a:cs typeface="Times New Roman" pitchFamily="18" charset="0"/>
              </a:rPr>
              <a:t> как умения, необходимые для того, чтобы добиться успеха на работе, в учебе и в жизни.</a:t>
            </a:r>
            <a:r>
              <a:rPr lang="ru-RU" sz="1900" b="1" dirty="0" smtClean="0"/>
              <a:t> </a:t>
            </a:r>
            <a:r>
              <a:rPr lang="ru-RU" sz="1900" b="1" dirty="0" smtClean="0">
                <a:latin typeface="Times New Roman" pitchFamily="18" charset="0"/>
                <a:cs typeface="Times New Roman" pitchFamily="18" charset="0"/>
              </a:rPr>
              <a:t>Компетентность</a:t>
            </a:r>
            <a:r>
              <a:rPr lang="ru-RU" sz="1900" dirty="0" smtClean="0">
                <a:latin typeface="Times New Roman" pitchFamily="18" charset="0"/>
                <a:cs typeface="Times New Roman" pitchFamily="18" charset="0"/>
              </a:rPr>
              <a:t> – совокупность личностных качеств ученика (ценностно-смысловых ориентаций, знаний, умений, навыков, способностей), обусловленных опытом его деятельности в определенной социально и личностно-значимой сфере.</a:t>
            </a:r>
          </a:p>
          <a:p>
            <a:pPr>
              <a:buNone/>
            </a:pPr>
            <a:r>
              <a:rPr lang="ru-RU" sz="1900" dirty="0" smtClean="0">
                <a:latin typeface="Times New Roman" pitchFamily="18" charset="0"/>
                <a:cs typeface="Times New Roman" pitchFamily="18" charset="0"/>
              </a:rPr>
              <a:t>      Исследование своих компетентностей возможно только на опыте практической деятельности, взаимодействия с окружающим социумом, исполнения конкретных учебных, трудовых, творческих и других действий. Компетентность – развивающаяся структура, чем больше вы участвуете в интересных для вас делах, чем больше трудностей преодолеваете для достижения цели, тем прочнее становятся ваши умения, тем надежнее ваш опыт. Некоторые профессии предполагают наличие у человека специальных или особенно развитых компетенций, что предполагает большой труд для их развития. </a:t>
            </a:r>
          </a:p>
          <a:p>
            <a:pPr>
              <a:buNone/>
            </a:pPr>
            <a:r>
              <a:rPr lang="ru-RU" sz="1900" dirty="0" smtClean="0">
                <a:latin typeface="Times New Roman" pitchFamily="18" charset="0"/>
                <a:cs typeface="Times New Roman" pitchFamily="18" charset="0"/>
              </a:rPr>
              <a:t>      1</a:t>
            </a:r>
            <a:r>
              <a:rPr lang="ru-RU" sz="1900" dirty="0" smtClean="0">
                <a:latin typeface="Times New Roman" pitchFamily="18" charset="0"/>
                <a:cs typeface="Times New Roman" pitchFamily="18" charset="0"/>
                <a:hlinkClick r:id="rId2"/>
              </a:rPr>
              <a:t>. Что такое профессиональные компетенции?</a:t>
            </a:r>
            <a:endParaRPr lang="ru-RU" sz="1900" dirty="0" smtClean="0">
              <a:latin typeface="Times New Roman" pitchFamily="18" charset="0"/>
              <a:cs typeface="Times New Roman" pitchFamily="18" charset="0"/>
            </a:endParaRPr>
          </a:p>
          <a:p>
            <a:pPr>
              <a:buNone/>
            </a:pPr>
            <a:r>
              <a:rPr lang="ru-RU" sz="1800" dirty="0" smtClean="0">
                <a:latin typeface="Times New Roman" pitchFamily="18" charset="0"/>
                <a:cs typeface="Times New Roman" pitchFamily="18" charset="0"/>
              </a:rPr>
              <a:t>      2. </a:t>
            </a:r>
            <a:r>
              <a:rPr lang="ru-RU" sz="1800" dirty="0" smtClean="0">
                <a:latin typeface="Times New Roman" pitchFamily="18" charset="0"/>
                <a:cs typeface="Times New Roman" pitchFamily="18" charset="0"/>
                <a:hlinkClick r:id="rId3"/>
              </a:rPr>
              <a:t>Компетентность и ее виды</a:t>
            </a:r>
            <a:endParaRPr lang="ru-RU" sz="1900" dirty="0" smtClean="0">
              <a:latin typeface="Times New Roman" pitchFamily="18" charset="0"/>
              <a:cs typeface="Times New Roman" pitchFamily="18" charset="0"/>
            </a:endParaRPr>
          </a:p>
          <a:p>
            <a:pPr>
              <a:buNone/>
            </a:pPr>
            <a:r>
              <a:rPr lang="ru-RU" sz="1900" dirty="0" smtClean="0">
                <a:latin typeface="Times New Roman" pitchFamily="18" charset="0"/>
                <a:cs typeface="Times New Roman" pitchFamily="18" charset="0"/>
              </a:rPr>
              <a:t>      3. </a:t>
            </a:r>
            <a:r>
              <a:rPr lang="ru-RU" sz="1900" dirty="0" smtClean="0">
                <a:latin typeface="Times New Roman" pitchFamily="18" charset="0"/>
                <a:cs typeface="Times New Roman" pitchFamily="18" charset="0"/>
                <a:hlinkClick r:id="rId4"/>
              </a:rPr>
              <a:t>Компетенции персонала</a:t>
            </a:r>
            <a:endParaRPr lang="ru-RU" sz="1900" dirty="0" smtClean="0">
              <a:latin typeface="Times New Roman" pitchFamily="18" charset="0"/>
              <a:cs typeface="Times New Roman" pitchFamily="18" charset="0"/>
            </a:endParaRPr>
          </a:p>
          <a:p>
            <a:pPr>
              <a:buNone/>
            </a:pPr>
            <a:r>
              <a:rPr lang="ru-RU" sz="1900" dirty="0" smtClean="0">
                <a:latin typeface="Times New Roman" pitchFamily="18" charset="0"/>
                <a:cs typeface="Times New Roman" pitchFamily="18" charset="0"/>
              </a:rPr>
              <a:t>      4. </a:t>
            </a:r>
            <a:r>
              <a:rPr lang="ru-RU" sz="1900" dirty="0" smtClean="0">
                <a:latin typeface="Times New Roman" pitchFamily="18" charset="0"/>
                <a:cs typeface="Times New Roman" pitchFamily="18" charset="0"/>
                <a:hlinkClick r:id="rId5"/>
              </a:rPr>
              <a:t>Профессиональные компетенции на практике</a:t>
            </a:r>
            <a:endParaRPr lang="ru-RU" sz="1900" dirty="0" smtClean="0">
              <a:latin typeface="Times New Roman" pitchFamily="18" charset="0"/>
              <a:cs typeface="Times New Roman" pitchFamily="18" charset="0"/>
            </a:endParaRPr>
          </a:p>
          <a:p>
            <a:pPr>
              <a:buNone/>
            </a:pPr>
            <a:r>
              <a:rPr lang="ru-RU" sz="1900" dirty="0" smtClean="0">
                <a:latin typeface="Times New Roman" pitchFamily="18" charset="0"/>
                <a:cs typeface="Times New Roman" pitchFamily="18" charset="0"/>
              </a:rPr>
              <a:t>      5. </a:t>
            </a:r>
            <a:r>
              <a:rPr lang="ru-RU" sz="1900" dirty="0" smtClean="0">
                <a:latin typeface="Times New Roman" pitchFamily="18" charset="0"/>
                <a:cs typeface="Times New Roman" pitchFamily="18" charset="0"/>
                <a:hlinkClick r:id="rId6"/>
              </a:rPr>
              <a:t>Профессиональные компетенции космонавтов. Что делать, если спускаемый аппарат дал течь</a:t>
            </a:r>
            <a:r>
              <a:rPr lang="ru-RU" sz="1900" dirty="0" smtClean="0">
                <a:latin typeface="Times New Roman" pitchFamily="18" charset="0"/>
                <a:cs typeface="Times New Roman" pitchFamily="18" charset="0"/>
              </a:rPr>
              <a:t>. </a:t>
            </a:r>
            <a:r>
              <a:rPr lang="en-US" sz="1900" dirty="0" smtClean="0">
                <a:latin typeface="Times New Roman" pitchFamily="18" charset="0"/>
                <a:cs typeface="Times New Roman" pitchFamily="18" charset="0"/>
                <a:hlinkClick r:id="rId6"/>
              </a:rPr>
              <a:t> </a:t>
            </a:r>
            <a:endParaRPr lang="ru-RU" sz="1900" dirty="0" smtClean="0">
              <a:latin typeface="Times New Roman" pitchFamily="18" charset="0"/>
              <a:cs typeface="Times New Roman" pitchFamily="18" charset="0"/>
            </a:endParaRPr>
          </a:p>
          <a:p>
            <a:pPr>
              <a:buNone/>
            </a:pPr>
            <a:endParaRPr lang="ru-RU" sz="19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96908"/>
          </a:xfrm>
        </p:spPr>
        <p:txBody>
          <a:bodyPr>
            <a:normAutofit fontScale="90000"/>
          </a:bodyPr>
          <a:lstStyle/>
          <a:p>
            <a:r>
              <a:rPr lang="ru-RU" sz="2800" b="1" dirty="0" smtClean="0">
                <a:solidFill>
                  <a:schemeClr val="accent1">
                    <a:lumMod val="75000"/>
                  </a:schemeClr>
                </a:solidFill>
                <a:latin typeface="Comic Sans MS" pitchFamily="66" charset="0"/>
              </a:rPr>
              <a:t>7. Реальный уровень профессиональных притязаний </a:t>
            </a:r>
            <a:br>
              <a:rPr lang="ru-RU" sz="2800" b="1" dirty="0" smtClean="0">
                <a:solidFill>
                  <a:schemeClr val="accent1">
                    <a:lumMod val="75000"/>
                  </a:schemeClr>
                </a:solidFill>
                <a:latin typeface="Comic Sans MS" pitchFamily="66" charset="0"/>
              </a:rPr>
            </a:br>
            <a:endParaRPr lang="ru-RU" sz="2800" b="1" dirty="0">
              <a:solidFill>
                <a:schemeClr val="accent1">
                  <a:lumMod val="75000"/>
                </a:schemeClr>
              </a:solidFill>
              <a:latin typeface="Comic Sans MS" pitchFamily="66" charset="0"/>
            </a:endParaRPr>
          </a:p>
        </p:txBody>
      </p:sp>
      <p:sp>
        <p:nvSpPr>
          <p:cNvPr id="3" name="Содержимое 2"/>
          <p:cNvSpPr>
            <a:spLocks noGrp="1"/>
          </p:cNvSpPr>
          <p:nvPr>
            <p:ph idx="1"/>
          </p:nvPr>
        </p:nvSpPr>
        <p:spPr>
          <a:xfrm>
            <a:off x="0" y="1000108"/>
            <a:ext cx="9001156" cy="5643602"/>
          </a:xfrm>
        </p:spPr>
        <p:txBody>
          <a:bodyPr>
            <a:normAutofit fontScale="62500" lnSpcReduction="20000"/>
          </a:bodyPr>
          <a:lstStyle/>
          <a:p>
            <a:pPr>
              <a:buNone/>
            </a:pPr>
            <a:r>
              <a:rPr lang="ru-RU" dirty="0" smtClean="0">
                <a:latin typeface="Times New Roman" pitchFamily="18" charset="0"/>
                <a:cs typeface="Times New Roman" pitchFamily="18" charset="0"/>
              </a:rPr>
              <a:t>    Уровень притязаний - степень трудности задач, которые человек ставит перед собой. Нереалистично завышенный уровень притязаний, самоуверенность в своих высоких возможностях и способностях, также, как и нереалистично низкий уровень притязаний, избегание задач, которые кажутся сложными, ведет к риску разочарований и потере перспектив развития. Реалистичность уровня притязаний не всегда достигается и взрослыми людьми, в этих случаях мы видим, например, ответственных исполнителей, которые стали несостоятельными руководителями и разрушили работу предприятия. Видим талантливых людей, которые не решились взять на себя ответственность руководителя и плодами их трудов пользуются другие, те, кто не был столь же талантлив, но решился взяться за исполнение сложных задач. </a:t>
            </a:r>
          </a:p>
          <a:p>
            <a:pPr>
              <a:buNone/>
            </a:pPr>
            <a:r>
              <a:rPr lang="ru-RU" dirty="0" smtClean="0">
                <a:latin typeface="Times New Roman" pitchFamily="18" charset="0"/>
                <a:cs typeface="Times New Roman" pitchFamily="18" charset="0"/>
              </a:rPr>
              <a:t>      Разумеется, уровень профессиональных притязаний – в подростковом возрасте может изменяться, воспитываться. Но его стоит исследовать для того, чтобы понять, что имеете сейчас и как с этим бороться. </a:t>
            </a:r>
          </a:p>
          <a:p>
            <a:pPr marL="514350" indent="-514350">
              <a:buAutoNum type="arabicPeriod"/>
            </a:pPr>
            <a:r>
              <a:rPr lang="ru-RU" dirty="0" smtClean="0">
                <a:latin typeface="Times New Roman" pitchFamily="18" charset="0"/>
                <a:cs typeface="Times New Roman" pitchFamily="18" charset="0"/>
                <a:hlinkClick r:id="rId2"/>
              </a:rPr>
              <a:t>Уровень притязаний</a:t>
            </a:r>
            <a:endParaRPr lang="ru-RU" dirty="0" smtClean="0">
              <a:latin typeface="Times New Roman" pitchFamily="18" charset="0"/>
              <a:cs typeface="Times New Roman" pitchFamily="18" charset="0"/>
            </a:endParaRPr>
          </a:p>
          <a:p>
            <a:pPr marL="514350" indent="-514350">
              <a:buFont typeface="Arial" pitchFamily="34" charset="0"/>
              <a:buAutoNum type="arabicPeriod"/>
            </a:pPr>
            <a:r>
              <a:rPr lang="ru-RU" dirty="0" smtClean="0">
                <a:latin typeface="Times New Roman" pitchFamily="18" charset="0"/>
                <a:cs typeface="Times New Roman" pitchFamily="18" charset="0"/>
                <a:hlinkClick r:id="rId3"/>
              </a:rPr>
              <a:t>Самооценка и уровень притязаний</a:t>
            </a:r>
            <a:endParaRPr lang="ru-RU" dirty="0" smtClean="0">
              <a:latin typeface="Times New Roman" pitchFamily="18" charset="0"/>
              <a:cs typeface="Times New Roman" pitchFamily="18" charset="0"/>
            </a:endParaRPr>
          </a:p>
          <a:p>
            <a:pPr marL="514350" indent="-514350">
              <a:buNone/>
            </a:pPr>
            <a:r>
              <a:rPr lang="ru-RU" dirty="0" smtClean="0">
                <a:latin typeface="Times New Roman" pitchFamily="18" charset="0"/>
                <a:cs typeface="Times New Roman" pitchFamily="18" charset="0"/>
              </a:rPr>
              <a:t>3.     </a:t>
            </a:r>
            <a:r>
              <a:rPr lang="ru-RU" dirty="0" smtClean="0">
                <a:latin typeface="Times New Roman" pitchFamily="18" charset="0"/>
                <a:cs typeface="Times New Roman" pitchFamily="18" charset="0"/>
                <a:hlinkClick r:id="rId4" action="ppaction://hlinkfile"/>
              </a:rPr>
              <a:t>Оценка уровня притязаний Гербачевского</a:t>
            </a:r>
            <a:endParaRPr lang="ru-RU" dirty="0" smtClean="0">
              <a:latin typeface="Times New Roman" pitchFamily="18" charset="0"/>
              <a:cs typeface="Times New Roman" pitchFamily="18" charset="0"/>
            </a:endParaRPr>
          </a:p>
          <a:p>
            <a:pPr marL="514350" indent="-514350">
              <a:buNone/>
            </a:pPr>
            <a:r>
              <a:rPr lang="ru-RU" dirty="0" smtClean="0">
                <a:latin typeface="Times New Roman" pitchFamily="18" charset="0"/>
                <a:cs typeface="Times New Roman" pitchFamily="18" charset="0"/>
              </a:rPr>
              <a:t>4</a:t>
            </a:r>
            <a:r>
              <a:rPr lang="ru-RU" smtClean="0">
                <a:latin typeface="Times New Roman" pitchFamily="18" charset="0"/>
                <a:cs typeface="Times New Roman" pitchFamily="18" charset="0"/>
              </a:rPr>
              <a:t>.    </a:t>
            </a:r>
            <a:r>
              <a:rPr lang="ru-RU" dirty="0" smtClean="0">
                <a:latin typeface="Times New Roman" pitchFamily="18" charset="0"/>
                <a:cs typeface="Times New Roman" pitchFamily="18" charset="0"/>
                <a:hlinkClick r:id="rId5"/>
              </a:rPr>
              <a:t>Экспресс-диагностика уровня самооценки как одной из составляющих личностных УУД.</a:t>
            </a:r>
            <a:r>
              <a:rPr lang="en-US" dirty="0" smtClean="0">
                <a:latin typeface="Times New Roman" pitchFamily="18" charset="0"/>
                <a:cs typeface="Times New Roman" pitchFamily="18" charset="0"/>
                <a:hlinkClick r:id="rId5"/>
              </a:rPr>
              <a:t> </a:t>
            </a:r>
            <a:endParaRPr lang="ru-RU" dirty="0" smtClean="0">
              <a:latin typeface="Times New Roman" pitchFamily="18" charset="0"/>
              <a:cs typeface="Times New Roman" pitchFamily="18" charset="0"/>
            </a:endParaRPr>
          </a:p>
          <a:p>
            <a:pPr marL="514350" indent="-514350">
              <a:buNone/>
            </a:pPr>
            <a:r>
              <a:rPr lang="ru-RU" dirty="0" smtClean="0"/>
              <a:t>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1071570"/>
          </a:xfrm>
        </p:spPr>
        <p:txBody>
          <a:bodyPr>
            <a:normAutofit fontScale="90000"/>
          </a:bodyPr>
          <a:lstStyle/>
          <a:p>
            <a:r>
              <a:rPr lang="ru-RU" b="1" dirty="0" smtClean="0">
                <a:solidFill>
                  <a:schemeClr val="accent1">
                    <a:lumMod val="75000"/>
                  </a:schemeClr>
                </a:solidFill>
                <a:latin typeface="Comic Sans MS" pitchFamily="66" charset="0"/>
              </a:rPr>
              <a:t>Пошаговый алгоритм выбора профессии</a:t>
            </a:r>
            <a:r>
              <a:rPr lang="ru-RU" dirty="0" smtClean="0"/>
              <a:t/>
            </a:r>
            <a:br>
              <a:rPr lang="ru-RU" dirty="0" smtClean="0"/>
            </a:br>
            <a:endParaRPr lang="ru-RU" dirty="0"/>
          </a:p>
        </p:txBody>
      </p:sp>
      <p:sp>
        <p:nvSpPr>
          <p:cNvPr id="3" name="Содержимое 2"/>
          <p:cNvSpPr>
            <a:spLocks noGrp="1"/>
          </p:cNvSpPr>
          <p:nvPr>
            <p:ph idx="1"/>
          </p:nvPr>
        </p:nvSpPr>
        <p:spPr>
          <a:xfrm>
            <a:off x="457200" y="1214422"/>
            <a:ext cx="8229600" cy="5643578"/>
          </a:xfrm>
        </p:spPr>
        <p:txBody>
          <a:bodyPr>
            <a:normAutofit fontScale="47500" lnSpcReduction="20000"/>
          </a:bodyPr>
          <a:lstStyle/>
          <a:p>
            <a:pPr>
              <a:buNone/>
            </a:pPr>
            <a:r>
              <a:rPr lang="ru-RU" sz="3400" dirty="0" smtClean="0">
                <a:latin typeface="Times New Roman" pitchFamily="18" charset="0"/>
                <a:cs typeface="Times New Roman" pitchFamily="18" charset="0"/>
              </a:rPr>
              <a:t>         Различных вариантов алгоритмов выбора будущей профессии предлагается множество, они чем-то различаются, но общее в них – это собственная деятельность, собственная активность, обращение к другим людям только за помощью в понимании себя:</a:t>
            </a:r>
          </a:p>
          <a:p>
            <a:endParaRPr lang="ru-RU" sz="3400" dirty="0" smtClean="0">
              <a:latin typeface="Times New Roman" pitchFamily="18" charset="0"/>
              <a:cs typeface="Times New Roman" pitchFamily="18" charset="0"/>
            </a:endParaRPr>
          </a:p>
          <a:p>
            <a:r>
              <a:rPr lang="ru-RU" sz="3400" dirty="0" smtClean="0">
                <a:latin typeface="Times New Roman" pitchFamily="18" charset="0"/>
                <a:cs typeface="Times New Roman" pitchFamily="18" charset="0"/>
              </a:rPr>
              <a:t>Определить несколько профессий, которые нравятся, и есть принципиальные возможности для их освоения и дальнейшего трудоустройства.</a:t>
            </a:r>
          </a:p>
          <a:p>
            <a:r>
              <a:rPr lang="ru-RU" sz="3400" dirty="0" smtClean="0">
                <a:latin typeface="Times New Roman" pitchFamily="18" charset="0"/>
                <a:cs typeface="Times New Roman" pitchFamily="18" charset="0"/>
              </a:rPr>
              <a:t>Искать как можно больше информации об этих профессиях.</a:t>
            </a:r>
          </a:p>
          <a:p>
            <a:r>
              <a:rPr lang="ru-RU" sz="3400" dirty="0" smtClean="0">
                <a:latin typeface="Times New Roman" pitchFamily="18" charset="0"/>
                <a:cs typeface="Times New Roman" pitchFamily="18" charset="0"/>
              </a:rPr>
              <a:t>Выяснить мнение родителей, учителей, друзей, проанализировать их.</a:t>
            </a:r>
          </a:p>
          <a:p>
            <a:r>
              <a:rPr lang="ru-RU" sz="3400" dirty="0" smtClean="0">
                <a:latin typeface="Times New Roman" pitchFamily="18" charset="0"/>
                <a:cs typeface="Times New Roman" pitchFamily="18" charset="0"/>
              </a:rPr>
              <a:t>Составить список существенных возможностей профессии (например, возможность общаться со многими людьми, поездки по стране или за рубеж, высокая зарплата и др.).</a:t>
            </a:r>
          </a:p>
          <a:p>
            <a:r>
              <a:rPr lang="ru-RU" sz="3400" dirty="0" smtClean="0">
                <a:latin typeface="Times New Roman" pitchFamily="18" charset="0"/>
                <a:cs typeface="Times New Roman" pitchFamily="18" charset="0"/>
              </a:rPr>
              <a:t>Определить психологические и физические качества, необходимые для каждой из выбранных профессий. Посоветоваться с врачом. </a:t>
            </a:r>
          </a:p>
          <a:p>
            <a:r>
              <a:rPr lang="ru-RU" sz="3400" dirty="0" smtClean="0">
                <a:latin typeface="Times New Roman" pitchFamily="18" charset="0"/>
                <a:cs typeface="Times New Roman" pitchFamily="18" charset="0"/>
              </a:rPr>
              <a:t>С помощью психолога определить свои интересы, склонности, темперамент, особенности памяти, внимания, мышления и др.</a:t>
            </a:r>
          </a:p>
          <a:p>
            <a:r>
              <a:rPr lang="ru-RU" sz="3400" dirty="0" smtClean="0">
                <a:latin typeface="Times New Roman" pitchFamily="18" charset="0"/>
                <a:cs typeface="Times New Roman" pitchFamily="18" charset="0"/>
              </a:rPr>
              <a:t>Прислушаться к своим чувствам, интуиции.</a:t>
            </a:r>
          </a:p>
          <a:p>
            <a:r>
              <a:rPr lang="ru-RU" sz="3400" dirty="0" smtClean="0">
                <a:latin typeface="Times New Roman" pitchFamily="18" charset="0"/>
                <a:cs typeface="Times New Roman" pitchFamily="18" charset="0"/>
              </a:rPr>
              <a:t>Сравнить, взвесить все «за» и «против» профессий, которые нравятся.</a:t>
            </a:r>
          </a:p>
          <a:p>
            <a:r>
              <a:rPr lang="ru-RU" sz="3400" dirty="0" smtClean="0">
                <a:latin typeface="Times New Roman" pitchFamily="18" charset="0"/>
                <a:cs typeface="Times New Roman" pitchFamily="18" charset="0"/>
              </a:rPr>
              <a:t>Сделать выбор. Составить план достижения цели.</a:t>
            </a:r>
          </a:p>
          <a:p>
            <a:endParaRPr lang="ru-RU" sz="3400" dirty="0" smtClean="0">
              <a:latin typeface="Times New Roman" pitchFamily="18" charset="0"/>
              <a:cs typeface="Times New Roman" pitchFamily="18" charset="0"/>
            </a:endParaRPr>
          </a:p>
          <a:p>
            <a:pPr>
              <a:buNone/>
            </a:pPr>
            <a:r>
              <a:rPr lang="ru-RU" sz="3400" dirty="0" smtClean="0">
                <a:latin typeface="Times New Roman" pitchFamily="18" charset="0"/>
                <a:cs typeface="Times New Roman" pitchFamily="18" charset="0"/>
              </a:rPr>
              <a:t>1. </a:t>
            </a:r>
            <a:r>
              <a:rPr lang="ru-RU" sz="3400" dirty="0" smtClean="0">
                <a:latin typeface="Times New Roman" pitchFamily="18" charset="0"/>
                <a:cs typeface="Times New Roman" pitchFamily="18" charset="0"/>
                <a:hlinkClick r:id="rId2"/>
              </a:rPr>
              <a:t>Алгоритм профессионального самоопределения</a:t>
            </a:r>
            <a:endParaRPr lang="ru-RU" sz="3400" dirty="0" smtClean="0">
              <a:latin typeface="Times New Roman" pitchFamily="18" charset="0"/>
              <a:cs typeface="Times New Roman" pitchFamily="18" charset="0"/>
            </a:endParaRPr>
          </a:p>
          <a:p>
            <a:pPr>
              <a:buNone/>
            </a:pPr>
            <a:r>
              <a:rPr lang="ru-RU" sz="3400" cap="all" dirty="0" smtClean="0">
                <a:latin typeface="Times New Roman" pitchFamily="18" charset="0"/>
                <a:cs typeface="Times New Roman" pitchFamily="18" charset="0"/>
              </a:rPr>
              <a:t>2</a:t>
            </a:r>
            <a:r>
              <a:rPr lang="ru-RU" sz="3400" cap="all" dirty="0" smtClean="0">
                <a:latin typeface="Times New Roman" pitchFamily="18" charset="0"/>
                <a:cs typeface="Times New Roman" pitchFamily="18" charset="0"/>
                <a:hlinkClick r:id="rId3"/>
              </a:rPr>
              <a:t>. ВИДЕОУРОКИ «ОСНОВЫ ВЫБОРА ПРОФЕССИИ» </a:t>
            </a:r>
            <a:endParaRPr lang="ru-RU" sz="3400" cap="all" dirty="0" smtClean="0">
              <a:latin typeface="Times New Roman" pitchFamily="18" charset="0"/>
              <a:cs typeface="Times New Roman" pitchFamily="18" charset="0"/>
            </a:endParaRPr>
          </a:p>
          <a:p>
            <a:pPr>
              <a:buNone/>
            </a:pPr>
            <a:endParaRPr lang="ru-RU"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accent1">
                    <a:lumMod val="75000"/>
                  </a:schemeClr>
                </a:solidFill>
                <a:latin typeface="Comic Sans MS" pitchFamily="66" charset="0"/>
              </a:rPr>
              <a:t>Хочу, Могу, Надо</a:t>
            </a:r>
            <a:endParaRPr lang="ru-RU" dirty="0">
              <a:solidFill>
                <a:schemeClr val="accent1">
                  <a:lumMod val="75000"/>
                </a:schemeClr>
              </a:solidFill>
              <a:latin typeface="Comic Sans MS" pitchFamily="66" charset="0"/>
            </a:endParaRPr>
          </a:p>
        </p:txBody>
      </p:sp>
      <p:sp>
        <p:nvSpPr>
          <p:cNvPr id="3" name="Содержимое 2"/>
          <p:cNvSpPr>
            <a:spLocks noGrp="1"/>
          </p:cNvSpPr>
          <p:nvPr>
            <p:ph idx="1"/>
          </p:nvPr>
        </p:nvSpPr>
        <p:spPr>
          <a:xfrm>
            <a:off x="457200" y="1214422"/>
            <a:ext cx="8229600" cy="5500726"/>
          </a:xfrm>
        </p:spPr>
        <p:txBody>
          <a:bodyPr>
            <a:normAutofit fontScale="92500" lnSpcReduction="20000"/>
          </a:bodyPr>
          <a:lstStyle/>
          <a:p>
            <a:pPr>
              <a:buNone/>
            </a:pPr>
            <a:r>
              <a:rPr lang="ru-RU" dirty="0" smtClean="0"/>
              <a:t>      </a:t>
            </a:r>
            <a:r>
              <a:rPr lang="ru-RU" sz="2400" dirty="0" smtClean="0">
                <a:latin typeface="Times New Roman" pitchFamily="18" charset="0"/>
                <a:cs typeface="Times New Roman" pitchFamily="18" charset="0"/>
              </a:rPr>
              <a:t>В заключение хотелось бы напомнить всем, для кого актуален вопрос профессионального самоопределения, о «золотом правиле выбора профессии»: при выборе профессии надо учитывать три основных параметра – «Хочу», «Могу», «Надо».</a:t>
            </a:r>
          </a:p>
          <a:p>
            <a:r>
              <a:rPr lang="ru-RU" sz="2400" dirty="0" smtClean="0">
                <a:latin typeface="Times New Roman" pitchFamily="18" charset="0"/>
                <a:cs typeface="Times New Roman" pitchFamily="18" charset="0"/>
              </a:rPr>
              <a:t>Хочешь ли ты заниматься именно этим делом?</a:t>
            </a:r>
          </a:p>
          <a:p>
            <a:r>
              <a:rPr lang="ru-RU" sz="2400" dirty="0" smtClean="0">
                <a:latin typeface="Times New Roman" pitchFamily="18" charset="0"/>
                <a:cs typeface="Times New Roman" pitchFamily="18" charset="0"/>
              </a:rPr>
              <a:t>Есть ли у тебя необходимые для этого дела качества?</a:t>
            </a:r>
          </a:p>
          <a:p>
            <a:r>
              <a:rPr lang="ru-RU" sz="2400" dirty="0" smtClean="0">
                <a:latin typeface="Times New Roman" pitchFamily="18" charset="0"/>
                <a:cs typeface="Times New Roman" pitchFamily="18" charset="0"/>
              </a:rPr>
              <a:t>Нужна ли эта профессия на рынке труда?</a:t>
            </a:r>
          </a:p>
          <a:p>
            <a:r>
              <a:rPr lang="ru-RU" sz="2400" dirty="0" smtClean="0">
                <a:latin typeface="Times New Roman" pitchFamily="18" charset="0"/>
                <a:cs typeface="Times New Roman" pitchFamily="18" charset="0"/>
              </a:rPr>
              <a:t>И если на все три вопроса ответ «Да», значит, выбор сделан правильно!</a:t>
            </a:r>
          </a:p>
          <a:p>
            <a:pPr>
              <a:buNone/>
            </a:pPr>
            <a:r>
              <a:rPr lang="ru-RU" sz="2400" dirty="0" smtClean="0">
                <a:latin typeface="Times New Roman" pitchFamily="18" charset="0"/>
                <a:cs typeface="Times New Roman" pitchFamily="18" charset="0"/>
              </a:rPr>
              <a:t>      Это не значит, что развитие профессионального самоопределения закончено, новые знания и умения будут дополняться и обогащаться, откроются новые перспективы, но сегодняшний выбор – это личная победа и ценный опыт взросления.</a:t>
            </a:r>
          </a:p>
          <a:p>
            <a:pPr>
              <a:buNone/>
            </a:pPr>
            <a:r>
              <a:rPr lang="ru-RU" sz="2300" dirty="0" smtClean="0">
                <a:latin typeface="Times New Roman" pitchFamily="18" charset="0"/>
                <a:cs typeface="Times New Roman" pitchFamily="18" charset="0"/>
              </a:rPr>
              <a:t>1. </a:t>
            </a:r>
            <a:r>
              <a:rPr lang="ru-RU" sz="2300" dirty="0" smtClean="0">
                <a:latin typeface="Times New Roman" pitchFamily="18" charset="0"/>
                <a:cs typeface="Times New Roman" pitchFamily="18" charset="0"/>
                <a:hlinkClick r:id="rId2"/>
              </a:rPr>
              <a:t>Выбираем профессию. Хочу, Могу, Надо, или Закон трех В. </a:t>
            </a:r>
            <a:endParaRPr lang="ru-RU" sz="2300" dirty="0" smtClean="0">
              <a:latin typeface="Times New Roman" pitchFamily="18" charset="0"/>
              <a:cs typeface="Times New Roman" pitchFamily="18" charset="0"/>
            </a:endParaRPr>
          </a:p>
          <a:p>
            <a:pPr>
              <a:buNone/>
            </a:pPr>
            <a:r>
              <a:rPr lang="ru-RU" sz="2300" dirty="0" smtClean="0">
                <a:latin typeface="Times New Roman" pitchFamily="18" charset="0"/>
                <a:cs typeface="Times New Roman" pitchFamily="18" charset="0"/>
              </a:rPr>
              <a:t>2. </a:t>
            </a:r>
            <a:r>
              <a:rPr lang="ru-RU" sz="2300" dirty="0" smtClean="0">
                <a:latin typeface="Times New Roman" pitchFamily="18" charset="0"/>
                <a:cs typeface="Times New Roman" pitchFamily="18" charset="0"/>
                <a:hlinkClick r:id="rId3"/>
              </a:rPr>
              <a:t>Формула выбора профессии (хочу, могу, надо)</a:t>
            </a:r>
            <a:endParaRPr lang="ru-RU" sz="23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3</a:t>
            </a:r>
            <a:r>
              <a:rPr lang="ru-RU" sz="2400" dirty="0" smtClean="0">
                <a:latin typeface="Times New Roman" pitchFamily="18" charset="0"/>
                <a:cs typeface="Times New Roman" pitchFamily="18" charset="0"/>
                <a:hlinkClick r:id="rId4"/>
              </a:rPr>
              <a:t>. Как выбрать профессию</a:t>
            </a:r>
            <a:endParaRPr lang="ru-RU" sz="2400" dirty="0" smtClean="0">
              <a:latin typeface="Times New Roman" pitchFamily="18" charset="0"/>
              <a:cs typeface="Times New Roman" pitchFamily="18" charset="0"/>
            </a:endParaRPr>
          </a:p>
          <a:p>
            <a:pPr>
              <a:buNone/>
            </a:pPr>
            <a:endParaRPr lang="ru-RU" sz="2300"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362274"/>
          </a:xfrm>
        </p:spPr>
        <p:txBody>
          <a:bodyPr>
            <a:normAutofit/>
          </a:bodyPr>
          <a:lstStyle/>
          <a:p>
            <a:r>
              <a:rPr lang="ru-RU" sz="6000" b="1" dirty="0" smtClean="0">
                <a:solidFill>
                  <a:schemeClr val="accent1">
                    <a:lumMod val="75000"/>
                  </a:schemeClr>
                </a:solidFill>
                <a:latin typeface="Comic Sans MS" pitchFamily="66" charset="0"/>
              </a:rPr>
              <a:t>Желаю успеха!</a:t>
            </a:r>
            <a:br>
              <a:rPr lang="ru-RU" sz="6000" b="1" dirty="0" smtClean="0">
                <a:solidFill>
                  <a:schemeClr val="accent1">
                    <a:lumMod val="75000"/>
                  </a:schemeClr>
                </a:solidFill>
                <a:latin typeface="Comic Sans MS" pitchFamily="66" charset="0"/>
              </a:rPr>
            </a:br>
            <a:r>
              <a:rPr lang="ru-RU" sz="6000" b="1" dirty="0" smtClean="0">
                <a:solidFill>
                  <a:schemeClr val="accent1">
                    <a:lumMod val="75000"/>
                  </a:schemeClr>
                </a:solidFill>
                <a:latin typeface="Comic Sans MS" pitchFamily="66" charset="0"/>
              </a:rPr>
              <a:t> </a:t>
            </a:r>
            <a:endParaRPr lang="ru-RU" sz="6000" dirty="0"/>
          </a:p>
        </p:txBody>
      </p:sp>
      <p:pic>
        <p:nvPicPr>
          <p:cNvPr id="6" name="Содержимое 5" descr="960_0_3_1_41.jpg"/>
          <p:cNvPicPr>
            <a:picLocks noGrp="1" noChangeAspect="1"/>
          </p:cNvPicPr>
          <p:nvPr>
            <p:ph idx="1"/>
          </p:nvPr>
        </p:nvPicPr>
        <p:blipFill>
          <a:blip r:embed="rId2"/>
          <a:stretch>
            <a:fillRect/>
          </a:stretch>
        </p:blipFill>
        <p:spPr>
          <a:xfrm>
            <a:off x="1071538" y="1357297"/>
            <a:ext cx="6781279" cy="5518619"/>
          </a:xfrm>
        </p:spPr>
      </p:pic>
    </p:spTree>
    <p:extLst>
      <p:ext uri="{BB962C8B-B14F-4D97-AF65-F5344CB8AC3E}">
        <p14:creationId xmlns:p14="http://schemas.microsoft.com/office/powerpoint/2010/main" val="372826441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1999</TotalTime>
  <Words>2815</Words>
  <Application>Microsoft Office PowerPoint</Application>
  <PresentationFormat>Экран (4:3)</PresentationFormat>
  <Paragraphs>205</Paragraphs>
  <Slides>21</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21</vt:i4>
      </vt:variant>
    </vt:vector>
  </HeadingPairs>
  <TitlesOfParts>
    <vt:vector size="29" baseType="lpstr">
      <vt:lpstr>Arial</vt:lpstr>
      <vt:lpstr>Calibri</vt:lpstr>
      <vt:lpstr>Comic Sans MS</vt:lpstr>
      <vt:lpstr>Shruti</vt:lpstr>
      <vt:lpstr>Times New Roman</vt:lpstr>
      <vt:lpstr>Trebuchet MS</vt:lpstr>
      <vt:lpstr>Wingdings</vt:lpstr>
      <vt:lpstr>Тема Office</vt:lpstr>
      <vt:lpstr>ГБОУ средняя общеобразовательная школа № 4 с углубленным изучением французского языка имени Жака-Ива Кусто Василеостровского района Санкт-Петербурга  Курс «Компас в мире профессий»  2019/2020</vt:lpstr>
      <vt:lpstr>Введение.  Маршрутная карта по профориентации – один из многочисленных путей самостоятельной работы по выбору профессионального маршрута  </vt:lpstr>
      <vt:lpstr>Принципы выбора профессии </vt:lpstr>
      <vt:lpstr>Ошибки при выборе профессии: </vt:lpstr>
      <vt:lpstr>Общая логика и этапы развития профориентации в России и мире  </vt:lpstr>
      <vt:lpstr>Эффективное управление профессиональным самоопределением</vt:lpstr>
      <vt:lpstr> Знание отраслей экономики: представление о рынке труда в стране и нашем городе. </vt:lpstr>
      <vt:lpstr>Представление о видах профессионального образования </vt:lpstr>
      <vt:lpstr> Представление об актуальном состояния рынка труда </vt:lpstr>
      <vt:lpstr>Представление о содержании и условиях труда по избранной профессии  </vt:lpstr>
      <vt:lpstr>Представление о наличии и доступности учебных заведений, где можно получить избранную профессию (специальность). </vt:lpstr>
      <vt:lpstr>Рейтинг научной продуктивности вузов России и еще много интересного…</vt:lpstr>
      <vt:lpstr>2. Сформированность общественно значимых мотивов выбора профессии (сближение профессиональных намерений с потребностями рынка труда).</vt:lpstr>
      <vt:lpstr>3. Выраженность профессиональных интересов к определенной области деятельности и конкретной профессии.</vt:lpstr>
      <vt:lpstr>4. Наличие специальных способностей к определенному виду профессиональной деятельности.</vt:lpstr>
      <vt:lpstr>5. Практический опыт в избранной трудовой деятельности</vt:lpstr>
      <vt:lpstr>6. Сформированность профессиональных намерений.</vt:lpstr>
      <vt:lpstr>7. Реальный уровень профессиональных притязаний  </vt:lpstr>
      <vt:lpstr>Пошаговый алгоритм выбора профессии </vt:lpstr>
      <vt:lpstr>Хочу, Могу, Надо</vt:lpstr>
      <vt:lpstr>Желаю успеха!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ГБОУ гимназия №24 имени И. А. Крылова Санкт-Петербурга Единый информационный день 2015</dc:title>
  <dc:creator>Татьяна Романова</dc:creator>
  <cp:lastModifiedBy>Татьяна Романова</cp:lastModifiedBy>
  <cp:revision>249</cp:revision>
  <cp:lastPrinted>2016-05-17T14:33:25Z</cp:lastPrinted>
  <dcterms:created xsi:type="dcterms:W3CDTF">2015-05-13T11:56:24Z</dcterms:created>
  <dcterms:modified xsi:type="dcterms:W3CDTF">2020-06-08T11:09:19Z</dcterms:modified>
</cp:coreProperties>
</file>