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68" r:id="rId2"/>
    <p:sldId id="269" r:id="rId3"/>
    <p:sldId id="393" r:id="rId4"/>
    <p:sldId id="270" r:id="rId5"/>
    <p:sldId id="366" r:id="rId6"/>
    <p:sldId id="367" r:id="rId7"/>
    <p:sldId id="392" r:id="rId8"/>
    <p:sldId id="368" r:id="rId9"/>
    <p:sldId id="369" r:id="rId10"/>
    <p:sldId id="387" r:id="rId11"/>
    <p:sldId id="395" r:id="rId12"/>
    <p:sldId id="396" r:id="rId13"/>
    <p:sldId id="378" r:id="rId14"/>
    <p:sldId id="379" r:id="rId15"/>
    <p:sldId id="380" r:id="rId16"/>
    <p:sldId id="381" r:id="rId17"/>
    <p:sldId id="382" r:id="rId18"/>
    <p:sldId id="383" r:id="rId19"/>
    <p:sldId id="384" r:id="rId20"/>
    <p:sldId id="333" r:id="rId21"/>
    <p:sldId id="361" r:id="rId22"/>
    <p:sldId id="362" r:id="rId23"/>
    <p:sldId id="386" r:id="rId24"/>
    <p:sldId id="390" r:id="rId25"/>
    <p:sldId id="391" r:id="rId26"/>
    <p:sldId id="352" r:id="rId27"/>
    <p:sldId id="394" r:id="rId28"/>
  </p:sldIdLst>
  <p:sldSz cx="9144000" cy="6858000" type="screen4x3"/>
  <p:notesSz cx="6794500" cy="9906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C974D-F42C-4359-B985-791B89530811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C5EC7-DA7B-4EBF-8743-1B7AD480D4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420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AC48188-077D-4338-9A4D-42B712844354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40341D-A67A-4CD0-A739-9EFC45EC0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1357321"/>
          </a:xfrm>
        </p:spPr>
        <p:txBody>
          <a:bodyPr/>
          <a:lstStyle/>
          <a:p>
            <a:pPr algn="ctr"/>
            <a:r>
              <a:rPr lang="ru-RU" dirty="0" smtClean="0"/>
              <a:t>Государственная итоговая </a:t>
            </a:r>
            <a:br>
              <a:rPr lang="ru-RU" dirty="0" smtClean="0"/>
            </a:br>
            <a:r>
              <a:rPr lang="ru-RU" dirty="0" smtClean="0"/>
              <a:t>аттестация в 11 классе 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3071810"/>
            <a:ext cx="6172200" cy="3303112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solidFill>
                  <a:schemeClr val="tx1"/>
                </a:solidFill>
              </a:rPr>
              <a:t>Единый государственный экзамен (ЕГЭ) – это основная форма государственной итоговой аттестации выпускников школ Российской Федерации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Основные сведения о ЕГЭ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3091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 </a:t>
            </a:r>
            <a:r>
              <a:rPr lang="ru-RU" dirty="0"/>
              <a:t>ЕГЭ проводится во всех субъектах Российской Федерации </a:t>
            </a:r>
          </a:p>
          <a:p>
            <a:pPr algn="just"/>
            <a:r>
              <a:rPr lang="ru-RU" dirty="0" smtClean="0"/>
              <a:t>Результаты </a:t>
            </a:r>
            <a:r>
              <a:rPr lang="ru-RU" dirty="0"/>
              <a:t>ЕГЭ - результат вступительных испытаний в </a:t>
            </a:r>
            <a:r>
              <a:rPr lang="ru-RU" dirty="0" smtClean="0"/>
              <a:t>ВУЗ</a:t>
            </a:r>
          </a:p>
          <a:p>
            <a:pPr algn="just"/>
            <a:r>
              <a:rPr lang="ru-RU" dirty="0"/>
              <a:t>ЕГЭ организуется и проводится Федеральной службой по надзору в сфере образования и науки (</a:t>
            </a:r>
            <a:r>
              <a:rPr lang="ru-RU" dirty="0" err="1"/>
              <a:t>Рособрнадзор</a:t>
            </a:r>
            <a:r>
              <a:rPr lang="ru-RU" dirty="0"/>
              <a:t>) совместно с органами исполнительной власти субъектов Российской Федерации, осуществляющими управление в сфере </a:t>
            </a:r>
            <a:r>
              <a:rPr lang="ru-RU" dirty="0" smtClean="0"/>
              <a:t>образования</a:t>
            </a:r>
          </a:p>
          <a:p>
            <a:pPr algn="just"/>
            <a:r>
              <a:rPr lang="ru-RU" dirty="0"/>
              <a:t>Организационным и технологическим обеспечением проведения ЕГЭ на федеральном уровне занимается </a:t>
            </a:r>
            <a:r>
              <a:rPr lang="ru-RU" dirty="0" smtClean="0"/>
              <a:t>Федеральный Центр тестирования (ФЦТ), </a:t>
            </a:r>
            <a:r>
              <a:rPr lang="ru-RU" dirty="0"/>
              <a:t>разработкой и экспертизой </a:t>
            </a:r>
            <a:r>
              <a:rPr lang="ru-RU" dirty="0" smtClean="0"/>
              <a:t>контрольно-измерительных материалов (КИМ) </a:t>
            </a:r>
            <a:r>
              <a:rPr lang="ru-RU" dirty="0"/>
              <a:t>– </a:t>
            </a:r>
            <a:r>
              <a:rPr lang="ru-RU" dirty="0" smtClean="0"/>
              <a:t>ФЕДЕРАЛЬНЫЙ ИНСТИТУТ ПЕДАГОГИЧЕСКИХ ИЗМЕРЕНЕНИЙ (ФИПИ)</a:t>
            </a:r>
          </a:p>
          <a:p>
            <a:pPr marL="0" indent="0"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Сроки подачи заявления на ГИА-11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503920" cy="4572000"/>
          </a:xfrm>
        </p:spPr>
        <p:txBody>
          <a:bodyPr>
            <a:noAutofit/>
          </a:bodyPr>
          <a:lstStyle/>
          <a:p>
            <a:pPr algn="just"/>
            <a:r>
              <a:rPr lang="ru-RU" sz="2300" dirty="0"/>
              <a:t>Заявление на участие в ЕГЭ с указанием предметов, которые выпускник собирается сдавать, необходимо подать </a:t>
            </a:r>
            <a:r>
              <a:rPr lang="ru-RU" sz="2300" b="1" u="sng" dirty="0">
                <a:solidFill>
                  <a:srgbClr val="FF0000"/>
                </a:solidFill>
              </a:rPr>
              <a:t>не позднее 1 </a:t>
            </a:r>
            <a:r>
              <a:rPr lang="ru-RU" sz="2300" b="1" u="sng" dirty="0" smtClean="0">
                <a:solidFill>
                  <a:srgbClr val="FF0000"/>
                </a:solidFill>
              </a:rPr>
              <a:t>февраля 2022г.</a:t>
            </a:r>
          </a:p>
          <a:p>
            <a:pPr marL="0" indent="0" algn="just">
              <a:buNone/>
            </a:pPr>
            <a:endParaRPr lang="ru-RU" sz="2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29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Особенности ЕГЭ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57200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единые </a:t>
            </a:r>
            <a:r>
              <a:rPr lang="ru-RU" dirty="0"/>
              <a:t>правила </a:t>
            </a:r>
            <a:r>
              <a:rPr lang="ru-RU" dirty="0" smtClean="0"/>
              <a:t>проведения, </a:t>
            </a:r>
            <a:endParaRPr lang="ru-RU" dirty="0"/>
          </a:p>
          <a:p>
            <a:pPr algn="just"/>
            <a:r>
              <a:rPr lang="ru-RU" dirty="0" smtClean="0"/>
              <a:t>единое расписание – утверждает Министерство образования и науки РФ, </a:t>
            </a:r>
          </a:p>
          <a:p>
            <a:pPr algn="just"/>
            <a:r>
              <a:rPr lang="ru-RU" dirty="0" smtClean="0"/>
              <a:t>использование </a:t>
            </a:r>
            <a:r>
              <a:rPr lang="ru-RU" dirty="0"/>
              <a:t>заданий стандартизированной формы (КИМ</a:t>
            </a:r>
            <a:r>
              <a:rPr lang="ru-RU" dirty="0" smtClean="0"/>
              <a:t>), </a:t>
            </a:r>
            <a:endParaRPr lang="ru-RU" dirty="0"/>
          </a:p>
          <a:p>
            <a:pPr algn="just"/>
            <a:r>
              <a:rPr lang="ru-RU" dirty="0" smtClean="0"/>
              <a:t>использование </a:t>
            </a:r>
            <a:r>
              <a:rPr lang="ru-RU" dirty="0"/>
              <a:t>специальных бланков для оформления ответов на </a:t>
            </a:r>
            <a:r>
              <a:rPr lang="ru-RU" dirty="0" smtClean="0"/>
              <a:t>задания, </a:t>
            </a:r>
            <a:endParaRPr lang="ru-RU" dirty="0"/>
          </a:p>
          <a:p>
            <a:pPr algn="just"/>
            <a:r>
              <a:rPr lang="ru-RU" dirty="0" smtClean="0"/>
              <a:t>проведение </a:t>
            </a:r>
            <a:r>
              <a:rPr lang="ru-RU" dirty="0"/>
              <a:t>письменно на русском языке (за исключением ЕГЭ по иностранным языкам)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Правила и процедура проведения ЕГЭ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dirty="0"/>
              <a:t>ЕГЭ проводится в специальных пунктах проведения экзамена (ППЭ</a:t>
            </a:r>
            <a:r>
              <a:rPr lang="ru-RU" dirty="0" smtClean="0"/>
              <a:t>)</a:t>
            </a:r>
          </a:p>
          <a:p>
            <a:pPr marL="0" indent="0" algn="just">
              <a:buNone/>
            </a:pPr>
            <a:endParaRPr lang="ru-RU" dirty="0" smtClean="0"/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ППЭ нужно приходить с паспортом или другим документом, удостоверяющим личность </a:t>
            </a:r>
            <a:endParaRPr lang="ru-RU" dirty="0" smtClean="0"/>
          </a:p>
          <a:p>
            <a:pPr algn="just">
              <a:buFont typeface="Arial" pitchFamily="34" charset="0"/>
              <a:buChar char="•"/>
            </a:pPr>
            <a:endParaRPr lang="ru-RU" dirty="0" smtClean="0"/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В ППЭ </a:t>
            </a:r>
            <a:r>
              <a:rPr lang="ru-RU" dirty="0"/>
              <a:t>выпускников сопровождают уполномоченные представители от образовательного учреждения, в котором они обучаются</a:t>
            </a:r>
          </a:p>
        </p:txBody>
      </p:sp>
    </p:spTree>
    <p:extLst>
      <p:ext uri="{BB962C8B-B14F-4D97-AF65-F5344CB8AC3E}">
        <p14:creationId xmlns:p14="http://schemas.microsoft.com/office/powerpoint/2010/main" val="3621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Правила и процедура проведения ЕГЭ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Arial" pitchFamily="34" charset="0"/>
              <a:buChar char="•"/>
            </a:pPr>
            <a:r>
              <a:rPr lang="ru-RU" dirty="0"/>
              <a:t>ЕГЭ начинается </a:t>
            </a:r>
            <a:r>
              <a:rPr lang="ru-RU" dirty="0">
                <a:solidFill>
                  <a:srgbClr val="FF0000"/>
                </a:solidFill>
              </a:rPr>
              <a:t>в 10:00 </a:t>
            </a:r>
            <a:r>
              <a:rPr lang="ru-RU" dirty="0"/>
              <a:t>по местному </a:t>
            </a:r>
            <a:r>
              <a:rPr lang="ru-RU" dirty="0" smtClean="0"/>
              <a:t>времени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Время </a:t>
            </a:r>
            <a:r>
              <a:rPr lang="ru-RU" dirty="0"/>
              <a:t>начала и окончания экзамена фиксируется на доске. </a:t>
            </a:r>
            <a:endParaRPr lang="ru-RU" dirty="0" smtClean="0"/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Ведется видеонаблюдение </a:t>
            </a:r>
            <a:r>
              <a:rPr lang="ru-RU" dirty="0" err="1" smtClean="0"/>
              <a:t>он-лайн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Разрешается </a:t>
            </a:r>
            <a:r>
              <a:rPr lang="ru-RU" dirty="0">
                <a:solidFill>
                  <a:srgbClr val="FF0000"/>
                </a:solidFill>
              </a:rPr>
              <a:t>пользоваться на ЕГЭ </a:t>
            </a: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по </a:t>
            </a:r>
            <a:r>
              <a:rPr lang="ru-RU" dirty="0"/>
              <a:t>математике – линейкой </a:t>
            </a:r>
            <a:endParaRPr lang="ru-RU" dirty="0" smtClean="0"/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по </a:t>
            </a:r>
            <a:r>
              <a:rPr lang="ru-RU" dirty="0"/>
              <a:t>физике – линейкой и непрограммируемым калькулятором </a:t>
            </a:r>
            <a:endParaRPr lang="ru-RU" dirty="0" smtClean="0"/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по </a:t>
            </a:r>
            <a:r>
              <a:rPr lang="ru-RU" dirty="0"/>
              <a:t>химии – непрограммируемым </a:t>
            </a:r>
            <a:r>
              <a:rPr lang="ru-RU" dirty="0" smtClean="0"/>
              <a:t>калькулятором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по </a:t>
            </a:r>
            <a:r>
              <a:rPr lang="ru-RU" dirty="0"/>
              <a:t>географии – линейкой, транспортиром, непрограммируемым калькулятором</a:t>
            </a:r>
          </a:p>
        </p:txBody>
      </p:sp>
    </p:spTree>
    <p:extLst>
      <p:ext uri="{BB962C8B-B14F-4D97-AF65-F5344CB8AC3E}">
        <p14:creationId xmlns:p14="http://schemas.microsoft.com/office/powerpoint/2010/main" val="376420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  КЕГЭ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 2021 года ЕГЭ по информатике проводится полностью на компьютерах и называется КЕГЭ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087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Правила и процедура проведения ЕГЭ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428736"/>
            <a:ext cx="7467600" cy="54292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900" dirty="0"/>
              <a:t>Использовать на экзамене </a:t>
            </a:r>
            <a:r>
              <a:rPr lang="ru-RU" sz="1900" b="1" dirty="0" smtClean="0">
                <a:solidFill>
                  <a:srgbClr val="FF0000"/>
                </a:solidFill>
              </a:rPr>
              <a:t>запрещено:</a:t>
            </a:r>
          </a:p>
          <a:p>
            <a:pPr algn="just">
              <a:buFont typeface="Arial" pitchFamily="34" charset="0"/>
              <a:buChar char="•"/>
            </a:pPr>
            <a:r>
              <a:rPr lang="ru-RU" sz="1900" dirty="0" smtClean="0"/>
              <a:t>мобильные </a:t>
            </a:r>
            <a:r>
              <a:rPr lang="ru-RU" sz="1900" dirty="0"/>
              <a:t>телефоны или иные средства </a:t>
            </a:r>
            <a:r>
              <a:rPr lang="ru-RU" sz="1900" dirty="0" smtClean="0"/>
              <a:t>связи, </a:t>
            </a:r>
            <a:r>
              <a:rPr lang="ru-RU" sz="1900" dirty="0"/>
              <a:t>любые электронно-вычислительные устройства и справочные материалы и устройства </a:t>
            </a:r>
            <a:endParaRPr lang="ru-RU" sz="1900" dirty="0" smtClean="0"/>
          </a:p>
          <a:p>
            <a:pPr marL="0" indent="0" algn="just">
              <a:buNone/>
            </a:pPr>
            <a:r>
              <a:rPr lang="ru-RU" sz="1900" dirty="0" smtClean="0"/>
              <a:t>Также </a:t>
            </a:r>
            <a:r>
              <a:rPr lang="ru-RU" sz="1900" b="1" dirty="0">
                <a:solidFill>
                  <a:srgbClr val="FF0000"/>
                </a:solidFill>
              </a:rPr>
              <a:t>запрещаются:</a:t>
            </a:r>
            <a:r>
              <a:rPr lang="ru-RU" sz="1900" dirty="0"/>
              <a:t> </a:t>
            </a:r>
            <a:endParaRPr lang="ru-RU" sz="19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1900" dirty="0" smtClean="0"/>
              <a:t>разговоры </a:t>
            </a:r>
          </a:p>
          <a:p>
            <a:pPr algn="just">
              <a:buFont typeface="Arial" pitchFamily="34" charset="0"/>
              <a:buChar char="•"/>
            </a:pPr>
            <a:r>
              <a:rPr lang="ru-RU" sz="1900" dirty="0" smtClean="0"/>
              <a:t>вставания </a:t>
            </a:r>
            <a:r>
              <a:rPr lang="ru-RU" sz="1900" dirty="0"/>
              <a:t>с мест </a:t>
            </a:r>
            <a:endParaRPr lang="ru-RU" sz="19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1900" dirty="0" smtClean="0"/>
              <a:t>пересаживания </a:t>
            </a:r>
          </a:p>
          <a:p>
            <a:pPr algn="just">
              <a:buFont typeface="Arial" pitchFamily="34" charset="0"/>
              <a:buChar char="•"/>
            </a:pPr>
            <a:r>
              <a:rPr lang="ru-RU" sz="1900" dirty="0" smtClean="0"/>
              <a:t>обмен </a:t>
            </a:r>
            <a:r>
              <a:rPr lang="ru-RU" sz="1900" dirty="0"/>
              <a:t>любыми материалами и предметами </a:t>
            </a:r>
            <a:endParaRPr lang="ru-RU" sz="19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1900" dirty="0" smtClean="0"/>
              <a:t>хождение </a:t>
            </a:r>
            <a:r>
              <a:rPr lang="ru-RU" sz="1900" dirty="0"/>
              <a:t>по ППЭ во время экзамена без </a:t>
            </a:r>
            <a:r>
              <a:rPr lang="ru-RU" sz="1900" dirty="0" smtClean="0"/>
              <a:t>сопровождения</a:t>
            </a:r>
          </a:p>
          <a:p>
            <a:pPr marL="0" indent="0" algn="just"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нарушении этих правил и отказе в их соблюдении организаторы совместно с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членом ГЭК удаляют участника с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экзамена с внесением записи в протокол проведения экзамена в аудитории с указанием причины удаления. На бланках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проставляется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метка о факте удаления с экзамена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smtClean="0"/>
              <a:t>Пересдача </a:t>
            </a:r>
            <a:r>
              <a:rPr lang="ru-RU" sz="1900" dirty="0"/>
              <a:t>ЕГЭ для таких участников ЕГЭ предусмотрена </a:t>
            </a:r>
            <a:r>
              <a:rPr lang="ru-RU" sz="1900" dirty="0">
                <a:solidFill>
                  <a:srgbClr val="FF0000"/>
                </a:solidFill>
              </a:rPr>
              <a:t>только через год</a:t>
            </a:r>
            <a:r>
              <a:rPr lang="ru-RU" sz="1900" dirty="0"/>
              <a:t>.</a:t>
            </a:r>
          </a:p>
          <a:p>
            <a:pPr marL="0" indent="0" algn="just">
              <a:buNone/>
            </a:pP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57966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Правила и процедура проведения ЕГЭ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>
              <a:buFontTx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Участник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ЕГЭ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который по состоянию здоровья или другим объективным причинам не может завершить выполнение экзаменационной работы, имеет право досрочно сдать экзаменационные материалы и покинуть аудиторию. Ответственный организатор должен пригласить организатора вне аудитории, который сопроводит такого участника к медицинскому работнику. В случае подтверждения медработником ухудшения состояния здоровья составляется акт о досрочном завершении экзамена по объективным причинам.</a:t>
            </a:r>
          </a:p>
          <a:p>
            <a:pPr marL="0" indent="0" algn="just">
              <a:buNone/>
            </a:pP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131184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Правила и процедура проведения ЕГЭ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Участники </a:t>
            </a:r>
            <a:r>
              <a:rPr lang="ru-RU" dirty="0"/>
              <a:t>ЕГЭ в основные сроки </a:t>
            </a:r>
            <a:r>
              <a:rPr lang="ru-RU" dirty="0">
                <a:solidFill>
                  <a:srgbClr val="FF0000"/>
                </a:solidFill>
              </a:rPr>
              <a:t>получают уведомление. </a:t>
            </a:r>
            <a:r>
              <a:rPr lang="ru-RU" dirty="0" smtClean="0">
                <a:solidFill>
                  <a:srgbClr val="FF0000"/>
                </a:solidFill>
              </a:rPr>
              <a:t>Проносить уведомление в аудитории ППЭ категорически запрещено.</a:t>
            </a:r>
          </a:p>
          <a:p>
            <a:pPr marL="0" indent="0" algn="just">
              <a:buNone/>
            </a:pPr>
            <a:r>
              <a:rPr lang="ru-RU" dirty="0" smtClean="0"/>
              <a:t>В уведомлении </a:t>
            </a:r>
            <a:r>
              <a:rPr lang="ru-RU" dirty="0"/>
              <a:t>на ЕГЭ указывается: </a:t>
            </a:r>
            <a:endParaRPr lang="ru-RU" dirty="0" smtClean="0"/>
          </a:p>
          <a:p>
            <a:pPr algn="just"/>
            <a:r>
              <a:rPr lang="ru-RU" dirty="0" smtClean="0"/>
              <a:t>предметы ЕГЭ, </a:t>
            </a:r>
            <a:endParaRPr lang="ru-RU" dirty="0"/>
          </a:p>
          <a:p>
            <a:pPr algn="just"/>
            <a:r>
              <a:rPr lang="ru-RU" dirty="0" smtClean="0"/>
              <a:t>адреса </a:t>
            </a:r>
            <a:r>
              <a:rPr lang="ru-RU" dirty="0"/>
              <a:t>пунктов проведения экзамена (далее – ППЭ</a:t>
            </a:r>
            <a:r>
              <a:rPr lang="ru-RU" dirty="0" smtClean="0"/>
              <a:t>), </a:t>
            </a:r>
            <a:endParaRPr lang="ru-RU" dirty="0"/>
          </a:p>
          <a:p>
            <a:pPr algn="just"/>
            <a:r>
              <a:rPr lang="ru-RU" dirty="0" smtClean="0"/>
              <a:t>даты </a:t>
            </a:r>
            <a:r>
              <a:rPr lang="ru-RU" dirty="0"/>
              <a:t>и время начала </a:t>
            </a:r>
            <a:r>
              <a:rPr lang="ru-RU" dirty="0" smtClean="0"/>
              <a:t>экзаменов, </a:t>
            </a:r>
            <a:endParaRPr lang="ru-RU" dirty="0"/>
          </a:p>
          <a:p>
            <a:pPr algn="just"/>
            <a:r>
              <a:rPr lang="ru-RU" dirty="0" smtClean="0"/>
              <a:t>коды </a:t>
            </a:r>
            <a:r>
              <a:rPr lang="ru-RU" dirty="0"/>
              <a:t>образовательного учреждения и </a:t>
            </a:r>
            <a:r>
              <a:rPr lang="ru-RU" dirty="0" smtClean="0"/>
              <a:t>ППЭ</a:t>
            </a:r>
          </a:p>
          <a:p>
            <a:pPr marL="0" indent="0" algn="just">
              <a:buNone/>
            </a:pPr>
            <a:r>
              <a:rPr lang="ru-RU" dirty="0" smtClean="0"/>
              <a:t>ЭТА ЖЕ ИНФОРМАЦИЯ БУДЕТ ДОСТУПНА НА САЙТЕ </a:t>
            </a:r>
            <a:r>
              <a:rPr lang="en-US" dirty="0" smtClean="0"/>
              <a:t>ege.spb.ru  </a:t>
            </a:r>
            <a:r>
              <a:rPr lang="ru-RU" dirty="0" smtClean="0"/>
              <a:t>НАКАНУНЕ ЕГЭ (по паспорту)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Бланки </a:t>
            </a:r>
            <a:r>
              <a:rPr lang="ru-RU" dirty="0"/>
              <a:t>ЕГЭ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39837" t="6982" r="39543" b="40399"/>
          <a:stretch/>
        </p:blipFill>
        <p:spPr bwMode="auto">
          <a:xfrm>
            <a:off x="107504" y="1376771"/>
            <a:ext cx="2880320" cy="41044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39697" t="18703" r="39823" b="28179"/>
          <a:stretch/>
        </p:blipFill>
        <p:spPr bwMode="auto">
          <a:xfrm>
            <a:off x="2771800" y="1365172"/>
            <a:ext cx="2304256" cy="41276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/>
          <a:srcRect l="39417" t="17706" r="39963" b="29925"/>
          <a:stretch/>
        </p:blipFill>
        <p:spPr bwMode="auto">
          <a:xfrm>
            <a:off x="4838370" y="1388370"/>
            <a:ext cx="2491596" cy="41044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5"/>
          <a:srcRect l="39557" t="15960" r="39683" b="31671"/>
          <a:stretch/>
        </p:blipFill>
        <p:spPr bwMode="auto">
          <a:xfrm>
            <a:off x="5796136" y="1844824"/>
            <a:ext cx="2627784" cy="41160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6"/>
          <a:srcRect l="39417" t="18454" r="39683" b="29426"/>
          <a:stretch/>
        </p:blipFill>
        <p:spPr bwMode="auto">
          <a:xfrm>
            <a:off x="6084168" y="2636913"/>
            <a:ext cx="3059832" cy="38884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1122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Bef>
                <a:spcPts val="600"/>
              </a:spcBef>
              <a:defRPr/>
            </a:pPr>
            <a:r>
              <a:rPr lang="ru-RU" sz="27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7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7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Состав </a:t>
            </a:r>
            <a:r>
              <a:rPr lang="ru-RU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индивидуального комплекта </a:t>
            </a: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ЕГЭ</a:t>
            </a:r>
            <a:b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(печатается в аудитории)</a:t>
            </a:r>
            <a:endParaRPr lang="ru-RU" sz="27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68413"/>
            <a:ext cx="20383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1277938"/>
            <a:ext cx="20383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1273175"/>
            <a:ext cx="20383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13" y="1274763"/>
            <a:ext cx="20383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E:\Презентации\2008\13-14 марта\RUS_01_2007.png"/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5186764" y="3594610"/>
            <a:ext cx="3581487" cy="2561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250825" y="4425950"/>
            <a:ext cx="374491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ru-RU" dirty="0">
                <a:latin typeface="+mn-lt"/>
              </a:rPr>
              <a:t> Бланк регистрации</a:t>
            </a:r>
          </a:p>
          <a:p>
            <a:pPr eaLnBrk="1" hangingPunct="1">
              <a:buFontTx/>
              <a:buChar char="•"/>
            </a:pPr>
            <a:r>
              <a:rPr lang="ru-RU" dirty="0">
                <a:latin typeface="+mn-lt"/>
              </a:rPr>
              <a:t> Бланк ответов №1</a:t>
            </a:r>
          </a:p>
          <a:p>
            <a:pPr eaLnBrk="1" hangingPunct="1">
              <a:buFontTx/>
              <a:buChar char="•"/>
            </a:pPr>
            <a:r>
              <a:rPr lang="ru-RU" dirty="0">
                <a:latin typeface="+mn-lt"/>
              </a:rPr>
              <a:t> Бланк ответов №2 лист 1</a:t>
            </a:r>
          </a:p>
          <a:p>
            <a:pPr eaLnBrk="1" hangingPunct="1">
              <a:buFontTx/>
              <a:buChar char="•"/>
            </a:pPr>
            <a:r>
              <a:rPr lang="ru-RU" dirty="0">
                <a:latin typeface="+mn-lt"/>
              </a:rPr>
              <a:t> Бланк ответов №2 лист 2</a:t>
            </a:r>
          </a:p>
          <a:p>
            <a:pPr eaLnBrk="1" hangingPunct="1">
              <a:buFontTx/>
              <a:buChar char="•"/>
            </a:pPr>
            <a:r>
              <a:rPr lang="ru-RU" dirty="0">
                <a:latin typeface="+mn-lt"/>
              </a:rPr>
              <a:t> КИМ (несколько страниц)</a:t>
            </a:r>
          </a:p>
          <a:p>
            <a:pPr eaLnBrk="1" hangingPunct="1"/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453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Предметы ЕГЭ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503920" cy="4572000"/>
          </a:xfrm>
        </p:spPr>
        <p:txBody>
          <a:bodyPr>
            <a:noAutofit/>
          </a:bodyPr>
          <a:lstStyle/>
          <a:p>
            <a:pPr algn="just"/>
            <a:r>
              <a:rPr lang="ru-RU" sz="2200" dirty="0">
                <a:solidFill>
                  <a:srgbClr val="FF0000"/>
                </a:solidFill>
              </a:rPr>
              <a:t>Русский </a:t>
            </a:r>
            <a:r>
              <a:rPr lang="ru-RU" sz="2200" dirty="0" smtClean="0">
                <a:solidFill>
                  <a:srgbClr val="FF0000"/>
                </a:solidFill>
              </a:rPr>
              <a:t>язык</a:t>
            </a:r>
          </a:p>
          <a:p>
            <a:pPr algn="just"/>
            <a:r>
              <a:rPr lang="ru-RU" sz="2200" dirty="0" smtClean="0">
                <a:solidFill>
                  <a:srgbClr val="FF0000"/>
                </a:solidFill>
              </a:rPr>
              <a:t>Математика </a:t>
            </a:r>
            <a:r>
              <a:rPr lang="ru-RU" sz="2200" dirty="0">
                <a:solidFill>
                  <a:srgbClr val="FF0000"/>
                </a:solidFill>
              </a:rPr>
              <a:t>(базовый </a:t>
            </a:r>
            <a:r>
              <a:rPr lang="ru-RU" sz="2200" dirty="0" smtClean="0">
                <a:solidFill>
                  <a:srgbClr val="FF0000"/>
                </a:solidFill>
              </a:rPr>
              <a:t>уровень ИЛИ </a:t>
            </a:r>
            <a:r>
              <a:rPr lang="ru-RU" sz="2200" dirty="0">
                <a:solidFill>
                  <a:srgbClr val="FF0000"/>
                </a:solidFill>
              </a:rPr>
              <a:t>профильный уровень) </a:t>
            </a:r>
            <a:endParaRPr lang="ru-RU" sz="2200" dirty="0" smtClean="0">
              <a:solidFill>
                <a:srgbClr val="FF0000"/>
              </a:solidFill>
            </a:endParaRPr>
          </a:p>
          <a:p>
            <a:pPr algn="just"/>
            <a:r>
              <a:rPr lang="ru-RU" sz="2200" dirty="0" smtClean="0"/>
              <a:t>Обществознание</a:t>
            </a:r>
          </a:p>
          <a:p>
            <a:pPr algn="just"/>
            <a:r>
              <a:rPr lang="ru-RU" sz="2200" dirty="0" smtClean="0"/>
              <a:t>Физика </a:t>
            </a:r>
          </a:p>
          <a:p>
            <a:pPr algn="just"/>
            <a:r>
              <a:rPr lang="ru-RU" sz="2200" dirty="0" smtClean="0"/>
              <a:t>Химия </a:t>
            </a:r>
          </a:p>
          <a:p>
            <a:pPr algn="just"/>
            <a:r>
              <a:rPr lang="ru-RU" sz="2200" dirty="0" smtClean="0"/>
              <a:t>Биология </a:t>
            </a:r>
          </a:p>
          <a:p>
            <a:pPr algn="just"/>
            <a:r>
              <a:rPr lang="ru-RU" sz="2200" dirty="0" smtClean="0"/>
              <a:t>География </a:t>
            </a:r>
          </a:p>
          <a:p>
            <a:pPr algn="just"/>
            <a:r>
              <a:rPr lang="ru-RU" sz="2200" dirty="0" smtClean="0"/>
              <a:t>История </a:t>
            </a:r>
          </a:p>
          <a:p>
            <a:pPr algn="just"/>
            <a:r>
              <a:rPr lang="ru-RU" sz="2200" dirty="0" smtClean="0"/>
              <a:t>Информатика </a:t>
            </a:r>
            <a:r>
              <a:rPr lang="ru-RU" sz="2200" dirty="0"/>
              <a:t>и ИКТ </a:t>
            </a:r>
          </a:p>
          <a:p>
            <a:pPr algn="just"/>
            <a:r>
              <a:rPr lang="ru-RU" sz="2200" dirty="0" smtClean="0"/>
              <a:t>Иностранный язык </a:t>
            </a:r>
          </a:p>
          <a:p>
            <a:pPr algn="just"/>
            <a:r>
              <a:rPr lang="ru-RU" sz="2200" dirty="0" smtClean="0"/>
              <a:t>Литература </a:t>
            </a:r>
            <a:endParaRPr lang="ru-RU" sz="2200" dirty="0"/>
          </a:p>
          <a:p>
            <a:pPr algn="just"/>
            <a:endParaRPr lang="ru-RU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06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Предметы ЕГЭ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503920" cy="4572000"/>
          </a:xfrm>
        </p:spPr>
        <p:txBody>
          <a:bodyPr>
            <a:noAutofit/>
          </a:bodyPr>
          <a:lstStyle/>
          <a:p>
            <a:pPr algn="just"/>
            <a:r>
              <a:rPr lang="ru-RU" sz="3200" dirty="0"/>
              <a:t>Для получения аттестата выпускники текущего года сдают обязательные предметы – </a:t>
            </a:r>
            <a:r>
              <a:rPr lang="ru-RU" sz="3200" dirty="0">
                <a:solidFill>
                  <a:srgbClr val="FF0000"/>
                </a:solidFill>
              </a:rPr>
              <a:t>русский язык и математику </a:t>
            </a:r>
            <a:endParaRPr lang="ru-RU" sz="3200" dirty="0" smtClean="0">
              <a:solidFill>
                <a:srgbClr val="FF0000"/>
              </a:solidFill>
            </a:endParaRPr>
          </a:p>
          <a:p>
            <a:pPr algn="just"/>
            <a:endParaRPr lang="ru-RU" sz="3200" dirty="0"/>
          </a:p>
          <a:p>
            <a:pPr algn="just"/>
            <a:r>
              <a:rPr lang="ru-RU" sz="3200" dirty="0" smtClean="0"/>
              <a:t>Сдать </a:t>
            </a:r>
            <a:r>
              <a:rPr lang="ru-RU" sz="3200" dirty="0"/>
              <a:t>можно любое количество предметов из списка 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41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/>
              <a:t>Результаты ЕГЭ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503920" cy="4572000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100" dirty="0" smtClean="0"/>
              <a:t>Выполненная </a:t>
            </a:r>
            <a:r>
              <a:rPr lang="ru-RU" sz="2100" dirty="0"/>
              <a:t>экзаменационная работа оценивается в первичных баллах. </a:t>
            </a:r>
            <a:endParaRPr lang="ru-RU" sz="21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2100" dirty="0" smtClean="0"/>
              <a:t>Количество </a:t>
            </a:r>
            <a:r>
              <a:rPr lang="ru-RU" sz="2100" dirty="0"/>
              <a:t>первичных баллов за выполнение каждого задания можно узнать в спецификации КИМ по предмету. 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0" dirty="0" smtClean="0">
                <a:solidFill>
                  <a:srgbClr val="FF0000"/>
                </a:solidFill>
              </a:rPr>
              <a:t>Первичные </a:t>
            </a:r>
            <a:r>
              <a:rPr lang="ru-RU" sz="2100" dirty="0">
                <a:solidFill>
                  <a:srgbClr val="FF0000"/>
                </a:solidFill>
              </a:rPr>
              <a:t>баллы переводятся в тестовые</a:t>
            </a:r>
            <a:r>
              <a:rPr lang="ru-RU" sz="2100" dirty="0"/>
              <a:t>, которые и устанавливают итоговый результат ЕГЭ по 100-балльной шкале. </a:t>
            </a:r>
            <a:endParaRPr lang="ru-RU" sz="21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2100" dirty="0" smtClean="0"/>
              <a:t>Результаты ЕГЭ, сканы бланков, сканы сочинения можно по паспорту посмотреть на сайте </a:t>
            </a:r>
            <a:r>
              <a:rPr lang="en-US" sz="2100" dirty="0" smtClean="0"/>
              <a:t>ege.spb.ru</a:t>
            </a:r>
            <a:endParaRPr lang="ru-RU" sz="21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2100" dirty="0" smtClean="0"/>
              <a:t>Результаты </a:t>
            </a:r>
            <a:r>
              <a:rPr lang="ru-RU" sz="2100" dirty="0"/>
              <a:t>ЕГЭ каждого участника заносятся в федеральную информационную систему</a:t>
            </a:r>
            <a:r>
              <a:rPr lang="ru-RU" sz="2100" dirty="0" smtClean="0"/>
              <a:t>.</a:t>
            </a:r>
            <a:r>
              <a:rPr lang="ru-RU" sz="2100" dirty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Бумажных </a:t>
            </a:r>
            <a:r>
              <a:rPr lang="ru-RU" sz="2100" b="1" dirty="0">
                <a:solidFill>
                  <a:srgbClr val="FF0000"/>
                </a:solidFill>
              </a:rPr>
              <a:t>свидетельств о результатах ЕГЭ не предусмотрено.</a:t>
            </a:r>
          </a:p>
          <a:p>
            <a:pPr algn="just">
              <a:buFont typeface="Arial" pitchFamily="34" charset="0"/>
              <a:buChar char="•"/>
            </a:pP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7250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Результаты ЕГЭ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altLang="ru-RU" dirty="0" smtClean="0"/>
              <a:t>Результаты, </a:t>
            </a:r>
            <a:r>
              <a:rPr lang="ru-RU" altLang="ru-RU" dirty="0" smtClean="0"/>
              <a:t>которые выпускник получит на ЕГЭ, можно будет </a:t>
            </a:r>
            <a:r>
              <a:rPr lang="ru-RU" altLang="ru-RU" dirty="0" smtClean="0"/>
              <a:t>использовать  четыре года. </a:t>
            </a:r>
            <a:endParaRPr lang="ru-RU" altLang="ru-RU" dirty="0" smtClean="0"/>
          </a:p>
          <a:p>
            <a:endParaRPr lang="ru-RU" altLang="ru-RU" dirty="0" smtClean="0"/>
          </a:p>
          <a:p>
            <a:r>
              <a:rPr lang="ru-RU" altLang="ru-RU" dirty="0" smtClean="0"/>
              <a:t>При поступлении абитуриенту могут быть добавлены дополнительные баллы (до 10) за отличный аттестат, особые достижения в учебе (научные конкурсы, олимпиады и т.д.), а также за высокие достижения в области спорта, участие в волонтерском движении</a:t>
            </a:r>
            <a:r>
              <a:rPr lang="ru-RU" altLang="ru-RU" dirty="0" smtClean="0"/>
              <a:t>.</a:t>
            </a:r>
          </a:p>
          <a:p>
            <a:r>
              <a:rPr lang="ru-RU" altLang="ru-RU" dirty="0" smtClean="0"/>
              <a:t>Кроме того, дополнительные баллы можно получить и за ИС-11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12987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Апелляция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503920" cy="4572000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Апелляция </a:t>
            </a:r>
            <a:r>
              <a:rPr lang="ru-RU" sz="2400" dirty="0"/>
              <a:t>– это письменное заявление участника ЕГЭ либо о нарушении установленного порядка проведения ЕГЭ, либо о несогласии с результатами </a:t>
            </a:r>
            <a:r>
              <a:rPr lang="ru-RU" sz="2400" dirty="0" smtClean="0"/>
              <a:t>ЕГЭ.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/>
              <a:t>Апелляция о нарушении установленного порядка проведения ЕГЭ подается </a:t>
            </a:r>
            <a:r>
              <a:rPr lang="ru-RU" sz="2400" dirty="0">
                <a:solidFill>
                  <a:srgbClr val="FF0000"/>
                </a:solidFill>
              </a:rPr>
              <a:t>в день экзамена </a:t>
            </a:r>
            <a:r>
              <a:rPr lang="ru-RU" sz="2400" dirty="0"/>
              <a:t>после сдачи бланков ЕГЭ не выходя из </a:t>
            </a:r>
            <a:r>
              <a:rPr lang="ru-RU" sz="2400" dirty="0" smtClean="0"/>
              <a:t>ППЭ (в случае подтверждения факта нарушения </a:t>
            </a:r>
            <a:r>
              <a:rPr lang="ru-RU" sz="2400" dirty="0"/>
              <a:t>установленного порядка проведения ЕГЭ</a:t>
            </a:r>
            <a:r>
              <a:rPr lang="ru-RU" sz="2400" dirty="0" smtClean="0"/>
              <a:t> результаты аннулируются, пересдача). 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Апелляция </a:t>
            </a:r>
            <a:r>
              <a:rPr lang="ru-RU" sz="2400" dirty="0"/>
              <a:t>о несогласии с результатами ЕГЭ подается в течение 2 рабочих дней после официального объявления индивидуальных результатов экзамена и ознакомления с ними участника ЕГЭ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70316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/>
              <a:t>Результаты рассмотрения апелляции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503920" cy="4572000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800" dirty="0" smtClean="0"/>
              <a:t>По </a:t>
            </a:r>
            <a:r>
              <a:rPr lang="ru-RU" sz="2800" dirty="0"/>
              <a:t>результатам рассмотрения апелляции количество выставленных баллов может быть изменено </a:t>
            </a:r>
            <a:r>
              <a:rPr lang="ru-RU" sz="2800" dirty="0">
                <a:solidFill>
                  <a:srgbClr val="FF0000"/>
                </a:solidFill>
              </a:rPr>
              <a:t>как в сторону увеличения, так и в сторону уменьшения </a:t>
            </a:r>
            <a:r>
              <a:rPr lang="ru-RU" sz="2800" dirty="0" smtClean="0">
                <a:solidFill>
                  <a:srgbClr val="FF0000"/>
                </a:solidFill>
              </a:rPr>
              <a:t>,может остаться прежним.</a:t>
            </a:r>
            <a:endParaRPr lang="ru-RU" sz="2800" dirty="0" smtClean="0">
              <a:solidFill>
                <a:srgbClr val="FF000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800" dirty="0" smtClean="0"/>
              <a:t>Экзаменационная </a:t>
            </a:r>
            <a:r>
              <a:rPr lang="ru-RU" sz="2800" dirty="0"/>
              <a:t>работа </a:t>
            </a:r>
            <a:r>
              <a:rPr lang="ru-RU" sz="2800" dirty="0">
                <a:solidFill>
                  <a:srgbClr val="FF0000"/>
                </a:solidFill>
              </a:rPr>
              <a:t>перепроверяется полностью</a:t>
            </a:r>
            <a:r>
              <a:rPr lang="ru-RU" sz="2800" dirty="0"/>
              <a:t>, а не отдельная ее часть </a:t>
            </a:r>
          </a:p>
          <a:p>
            <a:pPr algn="just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FF0000"/>
                </a:solidFill>
              </a:rPr>
              <a:t>Черновики</a:t>
            </a:r>
            <a:r>
              <a:rPr lang="ru-RU" sz="2800" dirty="0"/>
              <a:t>, использованные на экзамене, в качестве материалов апелляции </a:t>
            </a:r>
            <a:r>
              <a:rPr lang="ru-RU" sz="2800" dirty="0">
                <a:solidFill>
                  <a:srgbClr val="FF0000"/>
                </a:solidFill>
              </a:rPr>
              <a:t>не </a:t>
            </a:r>
            <a:r>
              <a:rPr lang="ru-RU" sz="2800" dirty="0" smtClean="0">
                <a:solidFill>
                  <a:srgbClr val="FF0000"/>
                </a:solidFill>
              </a:rPr>
              <a:t>рассматриваются.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31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/>
              <a:t>Неудовлетворительный результат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142984"/>
            <a:ext cx="8503920" cy="4841792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altLang="ru-RU" sz="2100" dirty="0"/>
              <a:t>Если выпускник текущего года получает результат ниже минимального количества баллов </a:t>
            </a:r>
            <a:r>
              <a:rPr lang="ru-RU" altLang="ru-RU" sz="2100" dirty="0">
                <a:solidFill>
                  <a:srgbClr val="FF0000"/>
                </a:solidFill>
              </a:rPr>
              <a:t>по одному из обязательных предметов </a:t>
            </a:r>
            <a:r>
              <a:rPr lang="ru-RU" altLang="ru-RU" sz="2100" dirty="0"/>
              <a:t>(русский язык или математика), то он может пересдать этот экзамен в этом же году в резервные дни. </a:t>
            </a:r>
            <a:endParaRPr lang="ru-RU" sz="21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2100" dirty="0" smtClean="0"/>
              <a:t>Если </a:t>
            </a:r>
            <a:r>
              <a:rPr lang="ru-RU" sz="2100" dirty="0"/>
              <a:t>выпускник текущего года получает результаты ниже минимального количества баллов и по русскому языку, и по математике, </a:t>
            </a:r>
            <a:r>
              <a:rPr lang="ru-RU" sz="2100" dirty="0">
                <a:solidFill>
                  <a:srgbClr val="FF0000"/>
                </a:solidFill>
              </a:rPr>
              <a:t>он сможет пересдать ЕГЭ только в </a:t>
            </a:r>
            <a:r>
              <a:rPr lang="ru-RU" sz="2100" dirty="0" smtClean="0">
                <a:solidFill>
                  <a:srgbClr val="FF0000"/>
                </a:solidFill>
              </a:rPr>
              <a:t>сентябре </a:t>
            </a:r>
            <a:r>
              <a:rPr lang="ru-RU" sz="2100" dirty="0" smtClean="0">
                <a:solidFill>
                  <a:srgbClr val="FF0000"/>
                </a:solidFill>
              </a:rPr>
              <a:t>2022г.</a:t>
            </a:r>
            <a:r>
              <a:rPr lang="ru-RU" sz="2100" dirty="0" smtClean="0"/>
              <a:t>Математика</a:t>
            </a:r>
            <a:r>
              <a:rPr lang="ru-RU" sz="2100" dirty="0" smtClean="0">
                <a:solidFill>
                  <a:srgbClr val="FF0000"/>
                </a:solidFill>
              </a:rPr>
              <a:t> в сентябре </a:t>
            </a:r>
            <a:r>
              <a:rPr lang="ru-RU" sz="2100" dirty="0" smtClean="0"/>
              <a:t>предусмотрена</a:t>
            </a:r>
            <a:r>
              <a:rPr lang="ru-RU" sz="2100" dirty="0" smtClean="0">
                <a:solidFill>
                  <a:srgbClr val="FF0000"/>
                </a:solidFill>
              </a:rPr>
              <a:t> только базовая.</a:t>
            </a:r>
            <a:endParaRPr lang="ru-RU" sz="2100" dirty="0" smtClean="0">
              <a:solidFill>
                <a:srgbClr val="FF000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100" dirty="0" smtClean="0"/>
              <a:t>Таким </a:t>
            </a:r>
            <a:r>
              <a:rPr lang="ru-RU" sz="2100" dirty="0"/>
              <a:t>образом, выпускнику вместо аттестата должна быть выдана </a:t>
            </a:r>
            <a:r>
              <a:rPr lang="ru-RU" sz="2100" dirty="0">
                <a:solidFill>
                  <a:srgbClr val="FF0000"/>
                </a:solidFill>
              </a:rPr>
              <a:t>справка об обучении в </a:t>
            </a:r>
            <a:r>
              <a:rPr lang="ru-RU" sz="2100" dirty="0" smtClean="0">
                <a:solidFill>
                  <a:srgbClr val="FF0000"/>
                </a:solidFill>
              </a:rPr>
              <a:t>школе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0" dirty="0"/>
              <a:t>В случае если участник ЕГЭ не получает минимального количества баллов ЕГЭ </a:t>
            </a:r>
            <a:r>
              <a:rPr lang="ru-RU" sz="2100" dirty="0">
                <a:solidFill>
                  <a:srgbClr val="FF0000"/>
                </a:solidFill>
              </a:rPr>
              <a:t>по </a:t>
            </a:r>
            <a:r>
              <a:rPr lang="ru-RU" sz="2100" dirty="0" smtClean="0">
                <a:solidFill>
                  <a:srgbClr val="FF0000"/>
                </a:solidFill>
              </a:rPr>
              <a:t>выбранным </a:t>
            </a:r>
            <a:r>
              <a:rPr lang="ru-RU" sz="2100" dirty="0">
                <a:solidFill>
                  <a:srgbClr val="FF0000"/>
                </a:solidFill>
              </a:rPr>
              <a:t>предметам</a:t>
            </a:r>
            <a:r>
              <a:rPr lang="ru-RU" sz="2100" dirty="0"/>
              <a:t>, пересдача ЕГЭ для таких участников ЕГЭ предусмотрена </a:t>
            </a:r>
            <a:r>
              <a:rPr lang="ru-RU" sz="2100" dirty="0">
                <a:solidFill>
                  <a:srgbClr val="FF0000"/>
                </a:solidFill>
              </a:rPr>
              <a:t>только через год</a:t>
            </a:r>
            <a:r>
              <a:rPr lang="ru-RU" sz="2100" dirty="0"/>
              <a:t>.</a:t>
            </a:r>
          </a:p>
          <a:p>
            <a:pPr algn="just">
              <a:buFont typeface="Arial" pitchFamily="34" charset="0"/>
              <a:buChar char="•"/>
            </a:pPr>
            <a:endParaRPr lang="ru-RU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95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7385248" cy="922114"/>
          </a:xfrm>
        </p:spPr>
        <p:txBody>
          <a:bodyPr/>
          <a:lstStyle/>
          <a:p>
            <a:pPr algn="ctr"/>
            <a:r>
              <a:rPr lang="ru-RU" dirty="0" smtClean="0"/>
              <a:t>Итоговое сочинение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FF0000"/>
                </a:solidFill>
              </a:rPr>
              <a:t>Статус работы </a:t>
            </a:r>
            <a:endParaRPr lang="ru-RU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ru-RU" dirty="0" smtClean="0"/>
              <a:t>Это </a:t>
            </a:r>
            <a:r>
              <a:rPr lang="ru-RU" dirty="0"/>
              <a:t>выпускное </a:t>
            </a:r>
            <a:r>
              <a:rPr lang="ru-RU" dirty="0" smtClean="0"/>
              <a:t>сочинение. Обязательно </a:t>
            </a:r>
            <a:r>
              <a:rPr lang="ru-RU" dirty="0"/>
              <a:t>для всех выпускников: окончить школу без него нельзя.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Оценивание</a:t>
            </a:r>
          </a:p>
          <a:p>
            <a:pPr marL="0" indent="0" algn="just">
              <a:buNone/>
            </a:pPr>
            <a:r>
              <a:rPr lang="ru-RU" dirty="0" smtClean="0"/>
              <a:t>Зачёт </a:t>
            </a:r>
            <a:r>
              <a:rPr lang="ru-RU" dirty="0"/>
              <a:t>— </a:t>
            </a:r>
            <a:r>
              <a:rPr lang="ru-RU" dirty="0" smtClean="0"/>
              <a:t>незачёт. </a:t>
            </a:r>
            <a:r>
              <a:rPr lang="ru-RU" dirty="0"/>
              <a:t>В школе </a:t>
            </a:r>
            <a:r>
              <a:rPr lang="ru-RU" dirty="0" smtClean="0"/>
              <a:t>баллы не выставляются. </a:t>
            </a:r>
            <a:r>
              <a:rPr lang="ru-RU" dirty="0"/>
              <a:t>Для окончания школы нужно </a:t>
            </a:r>
            <a:r>
              <a:rPr lang="ru-RU" dirty="0" smtClean="0"/>
              <a:t>получить за работу зачёт. Только зачёт за сочинение будет пропуском к остальным экзаменам. Кто не справится с </a:t>
            </a:r>
            <a:r>
              <a:rPr lang="ru-RU" dirty="0"/>
              <a:t>сочинением, к другим экзаменам не допускается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 </a:t>
            </a:r>
            <a:r>
              <a:rPr lang="ru-RU" dirty="0" smtClean="0"/>
              <a:t>В некоторых ВУЗах даются дополнительные баллы за итоговое сочинение. Но проверяют его преподаватели ВУЗа </a:t>
            </a:r>
            <a:r>
              <a:rPr lang="ru-RU" dirty="0" smtClean="0">
                <a:solidFill>
                  <a:srgbClr val="FF0000"/>
                </a:solidFill>
              </a:rPr>
              <a:t>по другим критериям</a:t>
            </a:r>
            <a:r>
              <a:rPr lang="ru-RU" dirty="0" smtClean="0"/>
              <a:t>. Узнать их можно на сайте ФИПИ, у учителей литературы или у меня, и ориентироваться на эти критерии при написании итогового сочинения.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Проведение итогового сочинения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Итоговое сочинение проводится в  школе</a:t>
            </a:r>
          </a:p>
          <a:p>
            <a:r>
              <a:rPr lang="ru-RU" dirty="0" smtClean="0"/>
              <a:t>Вход с 9-00</a:t>
            </a:r>
          </a:p>
          <a:p>
            <a:r>
              <a:rPr lang="ru-RU" dirty="0" smtClean="0"/>
              <a:t>Начало инструктажа в 9-45</a:t>
            </a:r>
          </a:p>
          <a:p>
            <a:r>
              <a:rPr lang="ru-RU" dirty="0" smtClean="0"/>
              <a:t>В случае опоздания к сочинению допускается, но инструктаж не проводится</a:t>
            </a:r>
          </a:p>
          <a:p>
            <a:r>
              <a:rPr lang="ru-RU" dirty="0" smtClean="0"/>
              <a:t>Разрешается вносить в аудиторию паспорт и ручку (</a:t>
            </a:r>
            <a:r>
              <a:rPr lang="ru-RU" dirty="0" err="1" smtClean="0"/>
              <a:t>гелевую</a:t>
            </a:r>
            <a:r>
              <a:rPr lang="ru-RU" dirty="0" smtClean="0"/>
              <a:t> или капиллярную с черными чернилами)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Запрещается </a:t>
            </a:r>
            <a:br>
              <a:rPr lang="ru-RU" dirty="0" smtClean="0"/>
            </a:br>
            <a:r>
              <a:rPr lang="ru-RU" dirty="0" smtClean="0"/>
              <a:t>на итоговом сочинении: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14348" y="1428736"/>
            <a:ext cx="73174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наличие электронно-вычислительной техники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наличие любых средств связи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наличие фото, аудио и видеоаппаратуры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н</a:t>
            </a:r>
            <a:r>
              <a:rPr lang="ru-RU" sz="2400" dirty="0" smtClean="0"/>
              <a:t>аличие любых справочных материалов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н</a:t>
            </a:r>
            <a:r>
              <a:rPr lang="ru-RU" sz="2400" dirty="0" smtClean="0"/>
              <a:t>аличие письменных заметок или иных средств хранения и передачи информации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и</a:t>
            </a:r>
            <a:r>
              <a:rPr lang="ru-RU" sz="2400" dirty="0" smtClean="0"/>
              <a:t>спользование собственных орфографических словарей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и</a:t>
            </a:r>
            <a:r>
              <a:rPr lang="ru-RU" sz="2400" dirty="0" smtClean="0"/>
              <a:t>спользование текстов литературного материала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/>
              <a:t>В случае нарушения порядка проведения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071538" y="1357297"/>
            <a:ext cx="73254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Составляется акт об удалении участника сочинения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Работа не проверяется и не оценивается</a:t>
            </a:r>
          </a:p>
          <a:p>
            <a:endParaRPr lang="ru-RU" sz="2400" dirty="0" smtClean="0"/>
          </a:p>
          <a:p>
            <a:pPr>
              <a:buFont typeface="Arial" pitchFamily="34" charset="0"/>
              <a:buChar char="•"/>
            </a:pPr>
            <a:endParaRPr lang="ru-RU" sz="2400" dirty="0" smtClean="0"/>
          </a:p>
          <a:p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2571744"/>
            <a:ext cx="809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В случае досрочного завершения по уважительной причине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214414" y="3929066"/>
            <a:ext cx="76037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Составляется акт о досрочном завершении по объективным причинам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Работа не проверяется и не оценивается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Повторный допуск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ПРОВЕРКА ИТОГОВОГО СОЧИНЕНИЯ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Проверка осуществляется однократно одним экспертом - членом школьной комиссии.</a:t>
            </a:r>
          </a:p>
          <a:p>
            <a:r>
              <a:rPr lang="ru-RU" dirty="0" smtClean="0"/>
              <a:t>Сочинение оценивается по ДВУМ ТРЕБОВАНИЯМ  и ПЯТИ КРИТЕРИЯМ.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Требования:</a:t>
            </a:r>
          </a:p>
          <a:p>
            <a:r>
              <a:rPr lang="ru-RU" dirty="0" smtClean="0"/>
              <a:t>1. Объем не менее 250 слов (рекомендовано 350)</a:t>
            </a:r>
          </a:p>
          <a:p>
            <a:r>
              <a:rPr lang="ru-RU" dirty="0" smtClean="0"/>
              <a:t>2. Самостоятельность написания.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>
                <a:solidFill>
                  <a:srgbClr val="FF0000"/>
                </a:solidFill>
              </a:rPr>
              <a:t>В случае незачета хотя бы по одному из требований ставится незачет за всю работу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Критерии оценивания итогового сочинения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1500174"/>
            <a:ext cx="772665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/>
              <a:t>Соответствие теме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Аргументация. Привлечение литературного материала</a:t>
            </a:r>
          </a:p>
          <a:p>
            <a:pPr marL="342900" indent="-342900"/>
            <a:r>
              <a:rPr lang="ru-RU" sz="2400" dirty="0" smtClean="0">
                <a:solidFill>
                  <a:srgbClr val="FF0000"/>
                </a:solidFill>
              </a:rPr>
              <a:t>    Если по ОДНОМУ ИЛИ  ДВУМ  этим критериям незачет, то и за всю работу незачет.</a:t>
            </a:r>
          </a:p>
          <a:p>
            <a:pPr marL="342900" indent="-342900"/>
            <a:r>
              <a:rPr lang="ru-RU" sz="2400" dirty="0" smtClean="0"/>
              <a:t>3.Композиция и логика рассуждений</a:t>
            </a:r>
          </a:p>
          <a:p>
            <a:pPr marL="342900" indent="-342900"/>
            <a:r>
              <a:rPr lang="ru-RU" sz="2400" dirty="0" smtClean="0"/>
              <a:t>4.Качество письменной речи</a:t>
            </a:r>
          </a:p>
          <a:p>
            <a:pPr marL="342900" indent="-342900"/>
            <a:r>
              <a:rPr lang="ru-RU" sz="2400" dirty="0" smtClean="0"/>
              <a:t>5. Грамотность</a:t>
            </a:r>
          </a:p>
          <a:p>
            <a:pPr marL="342900" indent="-342900"/>
            <a:r>
              <a:rPr lang="ru-RU" sz="2400" dirty="0" smtClean="0"/>
              <a:t>    </a:t>
            </a:r>
            <a:r>
              <a:rPr lang="ru-RU" sz="2400" b="1" dirty="0" smtClean="0">
                <a:solidFill>
                  <a:srgbClr val="FF0000"/>
                </a:solidFill>
              </a:rPr>
              <a:t>Для получения зачета по сочинению  достаточно зачета  хотя бы по одному из критериев 3 - 5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Полезные ссылки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90728" cy="4572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FF0000"/>
                </a:solidFill>
              </a:rPr>
              <a:t>На каких сайтах можно получить более подробную информацию о </a:t>
            </a:r>
            <a:r>
              <a:rPr lang="ru-RU" sz="2400" b="1" dirty="0" smtClean="0">
                <a:solidFill>
                  <a:srgbClr val="FF0000"/>
                </a:solidFill>
              </a:rPr>
              <a:t>ЕГЭ? </a:t>
            </a:r>
            <a:endParaRPr lang="ru-RU" sz="2400" b="1" dirty="0"/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/>
              <a:t>http</a:t>
            </a:r>
            <a:r>
              <a:rPr lang="ru-RU" sz="2400" dirty="0"/>
              <a:t>://www.edu.ru/ (федеральный портал «Российское образование»)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/>
              <a:t>http://fipi.ru/ (Федеральный институт педагогических измерений)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/>
              <a:t>http://obrnadzor.gov.ru/ (</a:t>
            </a:r>
            <a:r>
              <a:rPr lang="ru-RU" sz="2400" dirty="0" err="1"/>
              <a:t>Рособрнадзор</a:t>
            </a:r>
            <a:r>
              <a:rPr lang="ru-RU" sz="2400" dirty="0" smtClean="0"/>
              <a:t>)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400" dirty="0"/>
              <a:t>http://www.ege.spb.ru</a:t>
            </a:r>
            <a:r>
              <a:rPr lang="en-US" sz="2400" dirty="0" smtClean="0"/>
              <a:t>/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(Официальный информационный портал ГИА выпускников 9 и 11 классов в Санкт-Петербурге</a:t>
            </a:r>
            <a:r>
              <a:rPr lang="ru-RU" sz="2400" dirty="0"/>
              <a:t>)</a:t>
            </a:r>
            <a:endParaRPr lang="ru-RU" sz="2000" cap="all" dirty="0"/>
          </a:p>
        </p:txBody>
      </p:sp>
    </p:spTree>
    <p:extLst>
      <p:ext uri="{BB962C8B-B14F-4D97-AF65-F5344CB8AC3E}">
        <p14:creationId xmlns:p14="http://schemas.microsoft.com/office/powerpoint/2010/main" val="36996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Полезные ссылки</a:t>
            </a:r>
            <a:endParaRPr lang="ru-RU" dirty="0"/>
          </a:p>
        </p:txBody>
      </p:sp>
      <p:pic>
        <p:nvPicPr>
          <p:cNvPr id="5" name="Объект 4"/>
          <p:cNvPicPr>
            <a:picLocks noGrp="1"/>
          </p:cNvPicPr>
          <p:nvPr>
            <p:ph sz="quarter" idx="1"/>
          </p:nvPr>
        </p:nvPicPr>
        <p:blipFill rotWithShape="1">
          <a:blip r:embed="rId2"/>
          <a:srcRect l="22163" t="11970" r="22850" b="9975"/>
          <a:stretch/>
        </p:blipFill>
        <p:spPr bwMode="auto">
          <a:xfrm>
            <a:off x="179512" y="1484784"/>
            <a:ext cx="5725890" cy="4572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 cstate="print"/>
          <a:srcRect l="23706" t="11970" r="24253" b="4738"/>
          <a:stretch/>
        </p:blipFill>
        <p:spPr bwMode="auto">
          <a:xfrm>
            <a:off x="5944235" y="1484784"/>
            <a:ext cx="3199765" cy="28809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828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</TotalTime>
  <Words>1365</Words>
  <Application>Microsoft Office PowerPoint</Application>
  <PresentationFormat>Экран (4:3)</PresentationFormat>
  <Paragraphs>150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Эркер</vt:lpstr>
      <vt:lpstr>Государственная итоговая  аттестация в 11 классе   </vt:lpstr>
      <vt:lpstr>Основные сведения о ЕГЭ</vt:lpstr>
      <vt:lpstr>Сроки подачи заявления на ГИА-11</vt:lpstr>
      <vt:lpstr>Особенности ЕГЭ</vt:lpstr>
      <vt:lpstr>Правила и процедура проведения ЕГЭ</vt:lpstr>
      <vt:lpstr>Правила и процедура проведения ЕГЭ</vt:lpstr>
      <vt:lpstr>                              КЕГЭ</vt:lpstr>
      <vt:lpstr>Правила и процедура проведения ЕГЭ</vt:lpstr>
      <vt:lpstr>Правила и процедура проведения ЕГЭ</vt:lpstr>
      <vt:lpstr>Правила и процедура проведения ЕГЭ</vt:lpstr>
      <vt:lpstr>Бланки ЕГЭ</vt:lpstr>
      <vt:lpstr>  Состав индивидуального комплекта ЕГЭ (печатается в аудитории)</vt:lpstr>
      <vt:lpstr>Предметы ЕГЭ</vt:lpstr>
      <vt:lpstr>Предметы ЕГЭ</vt:lpstr>
      <vt:lpstr>Результаты ЕГЭ</vt:lpstr>
      <vt:lpstr>Результаты ЕГЭ</vt:lpstr>
      <vt:lpstr>Апелляция</vt:lpstr>
      <vt:lpstr>Результаты рассмотрения апелляции</vt:lpstr>
      <vt:lpstr>Неудовлетворительный результат</vt:lpstr>
      <vt:lpstr>Итоговое сочинение</vt:lpstr>
      <vt:lpstr>Проведение итогового сочинения</vt:lpstr>
      <vt:lpstr>Запрещается  на итоговом сочинении:</vt:lpstr>
      <vt:lpstr>В случае нарушения порядка проведения</vt:lpstr>
      <vt:lpstr>ПРОВЕРКА ИТОГОВОГО СОЧИНЕНИЯ</vt:lpstr>
      <vt:lpstr>Критерии оценивания итогового сочинения </vt:lpstr>
      <vt:lpstr>Полезные ссылки</vt:lpstr>
      <vt:lpstr>Полезные ссылки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gaikovich</dc:creator>
  <cp:lastModifiedBy>777</cp:lastModifiedBy>
  <cp:revision>67</cp:revision>
  <dcterms:created xsi:type="dcterms:W3CDTF">2018-11-12T08:48:06Z</dcterms:created>
  <dcterms:modified xsi:type="dcterms:W3CDTF">2021-11-10T16:42:27Z</dcterms:modified>
</cp:coreProperties>
</file>