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3" r:id="rId2"/>
    <p:sldId id="257" r:id="rId3"/>
    <p:sldId id="264" r:id="rId4"/>
    <p:sldId id="259" r:id="rId5"/>
    <p:sldId id="265" r:id="rId6"/>
    <p:sldId id="258" r:id="rId7"/>
    <p:sldId id="260" r:id="rId8"/>
    <p:sldId id="262" r:id="rId9"/>
    <p:sldId id="266" r:id="rId10"/>
    <p:sldId id="261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4DBDAB-CF47-45FB-915D-8E3E91430368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F8FFC1-3C9C-4F52-9396-C8C6751C04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0542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F8FFC1-3C9C-4F52-9396-C8C6751C0430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7971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438E0-1BEF-4901-B3C2-C6737629763B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A57E8-8350-4001-8A10-7A7C3251FB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25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438E0-1BEF-4901-B3C2-C6737629763B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A57E8-8350-4001-8A10-7A7C3251FB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61563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438E0-1BEF-4901-B3C2-C6737629763B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A57E8-8350-4001-8A10-7A7C3251FB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6667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438E0-1BEF-4901-B3C2-C6737629763B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A57E8-8350-4001-8A10-7A7C3251FB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86284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438E0-1BEF-4901-B3C2-C6737629763B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A57E8-8350-4001-8A10-7A7C3251FB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3774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438E0-1BEF-4901-B3C2-C6737629763B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A57E8-8350-4001-8A10-7A7C3251FB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47987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438E0-1BEF-4901-B3C2-C6737629763B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A57E8-8350-4001-8A10-7A7C3251FB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2081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438E0-1BEF-4901-B3C2-C6737629763B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A57E8-8350-4001-8A10-7A7C3251FB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2967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438E0-1BEF-4901-B3C2-C6737629763B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A57E8-8350-4001-8A10-7A7C3251FB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3054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438E0-1BEF-4901-B3C2-C6737629763B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A57E8-8350-4001-8A10-7A7C3251FB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92147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438E0-1BEF-4901-B3C2-C6737629763B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A57E8-8350-4001-8A10-7A7C3251FB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0415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438E0-1BEF-4901-B3C2-C6737629763B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8A57E8-8350-4001-8A10-7A7C3251FB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9985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2376263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solidFill>
                  <a:srgbClr val="FF0000"/>
                </a:solidFill>
              </a:rPr>
              <a:t>ОГЭ </a:t>
            </a:r>
            <a:br>
              <a:rPr lang="ru-RU" sz="6000" b="1" dirty="0" smtClean="0">
                <a:solidFill>
                  <a:srgbClr val="FF0000"/>
                </a:solidFill>
              </a:rPr>
            </a:br>
            <a:r>
              <a:rPr lang="ru-RU" sz="6000" b="1" dirty="0" smtClean="0">
                <a:solidFill>
                  <a:srgbClr val="FF0000"/>
                </a:solidFill>
              </a:rPr>
              <a:t>2022   </a:t>
            </a:r>
            <a:r>
              <a:rPr lang="ru-RU" sz="6000" b="1" dirty="0" smtClean="0">
                <a:solidFill>
                  <a:srgbClr val="FF0000"/>
                </a:solidFill>
              </a:rPr>
              <a:t>год</a:t>
            </a:r>
            <a:endParaRPr lang="ru-RU" sz="6000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Совместное </a:t>
            </a:r>
            <a:r>
              <a:rPr lang="ru-RU" dirty="0" err="1" smtClean="0">
                <a:solidFill>
                  <a:schemeClr val="tx1"/>
                </a:solidFill>
              </a:rPr>
              <a:t>онлайн</a:t>
            </a:r>
            <a:r>
              <a:rPr lang="ru-RU" dirty="0" smtClean="0">
                <a:solidFill>
                  <a:schemeClr val="tx1"/>
                </a:solidFill>
              </a:rPr>
              <a:t> собрание родителей и обучающихся 9 классов школы Кусто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736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solidFill>
                  <a:srgbClr val="FF0000"/>
                </a:solidFill>
              </a:rPr>
              <a:t/>
            </a:r>
            <a:br>
              <a:rPr lang="ru-RU" b="1" i="1" dirty="0" smtClean="0">
                <a:solidFill>
                  <a:srgbClr val="FF0000"/>
                </a:solidFill>
              </a:rPr>
            </a:br>
            <a:r>
              <a:rPr lang="ru-RU" b="1" i="1" dirty="0" smtClean="0">
                <a:solidFill>
                  <a:srgbClr val="FF0000"/>
                </a:solidFill>
              </a:rPr>
              <a:t>ПРЕДМЕТЫ   ОГЭ </a:t>
            </a:r>
            <a:br>
              <a:rPr lang="ru-RU" b="1" i="1" dirty="0" smtClean="0">
                <a:solidFill>
                  <a:srgbClr val="FF0000"/>
                </a:solidFill>
              </a:rPr>
            </a:br>
            <a:r>
              <a:rPr lang="ru-RU" b="1" i="1" dirty="0" smtClean="0">
                <a:solidFill>
                  <a:srgbClr val="FF0000"/>
                </a:solidFill>
              </a:rPr>
              <a:t>( основного государственного экзамена)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285992"/>
            <a:ext cx="8229600" cy="3840171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Обязательные предметы: </a:t>
            </a:r>
            <a:r>
              <a:rPr lang="ru-RU" sz="2800" dirty="0" smtClean="0">
                <a:solidFill>
                  <a:srgbClr val="FF0000"/>
                </a:solidFill>
              </a:rPr>
              <a:t>русский язык и математика</a:t>
            </a:r>
          </a:p>
          <a:p>
            <a:r>
              <a:rPr lang="ru-RU" sz="2800" b="1" dirty="0" smtClean="0"/>
              <a:t>ДВА предмета </a:t>
            </a:r>
            <a:r>
              <a:rPr lang="ru-RU" sz="2800" dirty="0" smtClean="0"/>
              <a:t>по выбору (физика, химия, география, информатика и ИКТ, литература, иностранный язык, биология, обществознание).</a:t>
            </a:r>
          </a:p>
          <a:p>
            <a:pPr>
              <a:buNone/>
            </a:pP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7908898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Проект</a:t>
            </a:r>
            <a:r>
              <a:rPr lang="ru-RU" dirty="0" smtClean="0"/>
              <a:t> расписания ОГЭ 2022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dirty="0">
                <a:solidFill>
                  <a:srgbClr val="FF0000"/>
                </a:solidFill>
              </a:rPr>
              <a:t>Основной период </a:t>
            </a:r>
            <a:endParaRPr lang="ru-RU" dirty="0" smtClean="0">
              <a:solidFill>
                <a:srgbClr val="FF0000"/>
              </a:solidFill>
            </a:endParaRPr>
          </a:p>
          <a:p>
            <a:r>
              <a:rPr lang="ru-RU" dirty="0" smtClean="0"/>
              <a:t>20 и 21 мая – </a:t>
            </a:r>
            <a:r>
              <a:rPr lang="ru-RU" dirty="0"/>
              <a:t>иностранные </a:t>
            </a:r>
            <a:r>
              <a:rPr lang="ru-RU" dirty="0" smtClean="0"/>
              <a:t>языки</a:t>
            </a:r>
          </a:p>
          <a:p>
            <a:r>
              <a:rPr lang="ru-RU" dirty="0" smtClean="0"/>
              <a:t> </a:t>
            </a:r>
            <a:r>
              <a:rPr lang="ru-RU" dirty="0"/>
              <a:t>23 мая </a:t>
            </a:r>
            <a:r>
              <a:rPr lang="ru-RU" dirty="0" smtClean="0"/>
              <a:t> </a:t>
            </a:r>
            <a:r>
              <a:rPr lang="ru-RU" dirty="0"/>
              <a:t>– математика; </a:t>
            </a:r>
            <a:endParaRPr lang="ru-RU" dirty="0" smtClean="0"/>
          </a:p>
          <a:p>
            <a:r>
              <a:rPr lang="ru-RU" dirty="0" smtClean="0"/>
              <a:t>26 </a:t>
            </a:r>
            <a:r>
              <a:rPr lang="ru-RU" dirty="0"/>
              <a:t>мая </a:t>
            </a:r>
            <a:r>
              <a:rPr lang="ru-RU" dirty="0" smtClean="0"/>
              <a:t> </a:t>
            </a:r>
            <a:r>
              <a:rPr lang="ru-RU" dirty="0"/>
              <a:t>– обществознание</a:t>
            </a:r>
            <a:r>
              <a:rPr lang="ru-RU" dirty="0" smtClean="0"/>
              <a:t>;</a:t>
            </a:r>
          </a:p>
          <a:p>
            <a:r>
              <a:rPr lang="ru-RU" dirty="0" smtClean="0"/>
              <a:t> </a:t>
            </a:r>
            <a:r>
              <a:rPr lang="ru-RU" dirty="0"/>
              <a:t>1 июня </a:t>
            </a:r>
            <a:r>
              <a:rPr lang="ru-RU" dirty="0" smtClean="0"/>
              <a:t> </a:t>
            </a:r>
            <a:r>
              <a:rPr lang="ru-RU" dirty="0"/>
              <a:t>– история, физика, биология, химия</a:t>
            </a:r>
            <a:r>
              <a:rPr lang="ru-RU" dirty="0" smtClean="0"/>
              <a:t>;</a:t>
            </a:r>
          </a:p>
          <a:p>
            <a:r>
              <a:rPr lang="ru-RU" dirty="0" smtClean="0"/>
              <a:t> </a:t>
            </a:r>
            <a:r>
              <a:rPr lang="ru-RU" dirty="0"/>
              <a:t>7 июня </a:t>
            </a:r>
            <a:r>
              <a:rPr lang="ru-RU" dirty="0" smtClean="0"/>
              <a:t> </a:t>
            </a:r>
            <a:r>
              <a:rPr lang="ru-RU" dirty="0"/>
              <a:t>– биология, информатика, география, химия</a:t>
            </a:r>
            <a:r>
              <a:rPr lang="ru-RU" dirty="0" smtClean="0"/>
              <a:t>;</a:t>
            </a:r>
          </a:p>
          <a:p>
            <a:r>
              <a:rPr lang="ru-RU" dirty="0" smtClean="0"/>
              <a:t> </a:t>
            </a:r>
            <a:r>
              <a:rPr lang="ru-RU" dirty="0"/>
              <a:t>10 июня </a:t>
            </a:r>
            <a:r>
              <a:rPr lang="ru-RU" dirty="0" smtClean="0"/>
              <a:t> </a:t>
            </a:r>
            <a:r>
              <a:rPr lang="ru-RU" dirty="0"/>
              <a:t>– литература, физика, информатика, география; </a:t>
            </a:r>
            <a:endParaRPr lang="ru-RU" dirty="0" smtClean="0"/>
          </a:p>
          <a:p>
            <a:r>
              <a:rPr lang="ru-RU" dirty="0" smtClean="0"/>
              <a:t>15 </a:t>
            </a:r>
            <a:r>
              <a:rPr lang="ru-RU" dirty="0"/>
              <a:t>июня (среда) – русский язык;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</a:rPr>
              <a:t>Резервные </a:t>
            </a:r>
            <a:r>
              <a:rPr lang="ru-RU" dirty="0">
                <a:solidFill>
                  <a:srgbClr val="FF0000"/>
                </a:solidFill>
              </a:rPr>
              <a:t>дни </a:t>
            </a:r>
            <a:endParaRPr lang="ru-RU" dirty="0" smtClean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27 </a:t>
            </a:r>
            <a:r>
              <a:rPr lang="ru-RU" dirty="0"/>
              <a:t>июня </a:t>
            </a:r>
            <a:r>
              <a:rPr lang="ru-RU" dirty="0" smtClean="0"/>
              <a:t> </a:t>
            </a:r>
            <a:r>
              <a:rPr lang="ru-RU" dirty="0"/>
              <a:t>– по всем учебным предметам (кроме русского языка и математики</a:t>
            </a:r>
            <a:r>
              <a:rPr lang="ru-RU" dirty="0" smtClean="0"/>
              <a:t>);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 </a:t>
            </a:r>
            <a:r>
              <a:rPr lang="ru-RU" dirty="0"/>
              <a:t>28 июня </a:t>
            </a:r>
            <a:r>
              <a:rPr lang="ru-RU" dirty="0" smtClean="0"/>
              <a:t> </a:t>
            </a:r>
            <a:r>
              <a:rPr lang="ru-RU" dirty="0"/>
              <a:t>– русский язык; </a:t>
            </a:r>
            <a:endParaRPr lang="ru-RU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29 </a:t>
            </a:r>
            <a:r>
              <a:rPr lang="ru-RU" dirty="0"/>
              <a:t>июня </a:t>
            </a:r>
            <a:r>
              <a:rPr lang="ru-RU" dirty="0" smtClean="0"/>
              <a:t>– </a:t>
            </a:r>
            <a:r>
              <a:rPr lang="ru-RU" dirty="0"/>
              <a:t>по всем учебным предметам (кроме русского языка и математики); </a:t>
            </a:r>
            <a:endParaRPr lang="ru-RU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30 </a:t>
            </a:r>
            <a:r>
              <a:rPr lang="ru-RU" dirty="0"/>
              <a:t>июня </a:t>
            </a:r>
            <a:r>
              <a:rPr lang="ru-RU" dirty="0" smtClean="0"/>
              <a:t> </a:t>
            </a:r>
            <a:r>
              <a:rPr lang="ru-RU" dirty="0"/>
              <a:t>– математика; </a:t>
            </a:r>
            <a:endParaRPr lang="ru-RU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1 </a:t>
            </a:r>
            <a:r>
              <a:rPr lang="ru-RU" dirty="0"/>
              <a:t>июля </a:t>
            </a:r>
            <a:r>
              <a:rPr lang="ru-RU" dirty="0" smtClean="0"/>
              <a:t>– </a:t>
            </a:r>
            <a:r>
              <a:rPr lang="ru-RU" dirty="0"/>
              <a:t>по всем учебным предметам; </a:t>
            </a:r>
            <a:endParaRPr lang="ru-RU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2 </a:t>
            </a:r>
            <a:r>
              <a:rPr lang="ru-RU" dirty="0"/>
              <a:t>июля </a:t>
            </a:r>
            <a:r>
              <a:rPr lang="ru-RU" dirty="0" smtClean="0"/>
              <a:t>– </a:t>
            </a:r>
            <a:r>
              <a:rPr lang="ru-RU" dirty="0"/>
              <a:t>по всем учебным предметам;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12629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just"/>
            <a:r>
              <a:rPr lang="ru-RU" dirty="0" smtClean="0">
                <a:solidFill>
                  <a:srgbClr val="FF0000"/>
                </a:solidFill>
              </a:rPr>
              <a:t>      </a:t>
            </a:r>
            <a:r>
              <a:rPr lang="ru-RU" dirty="0" smtClean="0">
                <a:solidFill>
                  <a:srgbClr val="FF0000"/>
                </a:solidFill>
              </a:rPr>
              <a:t>Особенности  </a:t>
            </a:r>
            <a:r>
              <a:rPr lang="ru-RU" dirty="0" smtClean="0">
                <a:solidFill>
                  <a:srgbClr val="FF0000"/>
                </a:solidFill>
              </a:rPr>
              <a:t>проведения ОГЭ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ОГЭ по физике и по химии предполагают выполнение практической (лабораторной части)</a:t>
            </a:r>
          </a:p>
          <a:p>
            <a:r>
              <a:rPr lang="ru-RU" dirty="0" smtClean="0"/>
              <a:t>ОГЭ по информатике  предполагает часть  заданий, которые выполняются на компьютере</a:t>
            </a:r>
          </a:p>
          <a:p>
            <a:r>
              <a:rPr lang="ru-RU" dirty="0" smtClean="0"/>
              <a:t>ОГЭ по русскому начинается с прослушивания текста изложения</a:t>
            </a:r>
          </a:p>
          <a:p>
            <a:r>
              <a:rPr lang="ru-RU" dirty="0" smtClean="0"/>
              <a:t>ОГЭ по иностранному языку проводится в </a:t>
            </a:r>
            <a:r>
              <a:rPr lang="ru-RU" dirty="0" smtClean="0">
                <a:solidFill>
                  <a:srgbClr val="FF0000"/>
                </a:solidFill>
              </a:rPr>
              <a:t>два дня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письменная часть ОГЭ по иностранному языку начинается с </a:t>
            </a:r>
            <a:r>
              <a:rPr lang="ru-RU" dirty="0" err="1" smtClean="0"/>
              <a:t>аудирования</a:t>
            </a:r>
            <a:endParaRPr lang="ru-RU" dirty="0" smtClean="0"/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 устная часть ОГЭ по иностранному языку предполагает ответы на вопросы с компьютера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19957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Продолжительность ОГЭ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по </a:t>
            </a:r>
            <a:r>
              <a:rPr lang="ru-RU" dirty="0"/>
              <a:t>математике, русскому языку, литературе составляет 3 часа 55 минут (235 минут); </a:t>
            </a:r>
            <a:endParaRPr lang="ru-RU" dirty="0" smtClean="0"/>
          </a:p>
          <a:p>
            <a:r>
              <a:rPr lang="ru-RU" dirty="0" smtClean="0"/>
              <a:t>по </a:t>
            </a:r>
            <a:r>
              <a:rPr lang="ru-RU" dirty="0"/>
              <a:t>физике, обществознанию, истории, биологии, химии – 3 часа (180 минут); </a:t>
            </a:r>
            <a:endParaRPr lang="ru-RU" dirty="0" smtClean="0"/>
          </a:p>
          <a:p>
            <a:r>
              <a:rPr lang="ru-RU" dirty="0" smtClean="0"/>
              <a:t>по </a:t>
            </a:r>
            <a:r>
              <a:rPr lang="ru-RU" dirty="0"/>
              <a:t>информатике и информационно-коммуникационным технологиям (ИКТ), географии – 2 часа 30 минут (150 минут); </a:t>
            </a:r>
            <a:endParaRPr lang="ru-RU" dirty="0" smtClean="0"/>
          </a:p>
          <a:p>
            <a:r>
              <a:rPr lang="ru-RU" dirty="0" smtClean="0"/>
              <a:t>иностранным </a:t>
            </a:r>
            <a:r>
              <a:rPr lang="ru-RU" dirty="0"/>
              <a:t>языкам </a:t>
            </a:r>
            <a:r>
              <a:rPr lang="ru-RU" dirty="0" smtClean="0"/>
              <a:t> </a:t>
            </a:r>
            <a:r>
              <a:rPr lang="ru-RU" dirty="0"/>
              <a:t>(кроме раздела «Говорение») – 2 часа (120 минут); по иностранным языкам </a:t>
            </a:r>
            <a:r>
              <a:rPr lang="ru-RU" dirty="0" smtClean="0"/>
              <a:t>(</a:t>
            </a:r>
            <a:r>
              <a:rPr lang="ru-RU" dirty="0"/>
              <a:t>раздел «Говорение») – 15 минут;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98949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785818"/>
          </a:xfrm>
        </p:spPr>
        <p:txBody>
          <a:bodyPr>
            <a:normAutofit/>
          </a:bodyPr>
          <a:lstStyle/>
          <a:p>
            <a:r>
              <a:rPr lang="ru-RU" altLang="ru-RU" b="1" dirty="0" smtClean="0">
                <a:solidFill>
                  <a:srgbClr val="FF0000"/>
                </a:solidFill>
                <a:latin typeface="Sylfaen" panose="010A0502050306030303" pitchFamily="18" charset="0"/>
              </a:rPr>
              <a:t>   </a:t>
            </a:r>
            <a:r>
              <a:rPr lang="ru-RU" altLang="ru-RU" b="1" dirty="0" smtClean="0">
                <a:solidFill>
                  <a:srgbClr val="FF0000"/>
                </a:solidFill>
                <a:latin typeface="Sylfaen" panose="010A0502050306030303" pitchFamily="18" charset="0"/>
              </a:rPr>
              <a:t> </a:t>
            </a:r>
            <a:r>
              <a:rPr lang="ru-RU" altLang="ru-RU" sz="2800" b="1" dirty="0" smtClean="0">
                <a:solidFill>
                  <a:srgbClr val="FF0000"/>
                </a:solidFill>
                <a:latin typeface="Sylfaen" panose="010A0502050306030303" pitchFamily="18" charset="0"/>
              </a:rPr>
              <a:t>К участию в  ОГЭ </a:t>
            </a:r>
            <a:r>
              <a:rPr lang="ru-RU" altLang="ru-RU" sz="2800" b="1" dirty="0" smtClean="0">
                <a:solidFill>
                  <a:srgbClr val="FF0000"/>
                </a:solidFill>
                <a:latin typeface="Sylfaen" panose="010A0502050306030303" pitchFamily="18" charset="0"/>
              </a:rPr>
              <a:t>допускаются обучающиеся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sz="2800" dirty="0" smtClean="0"/>
              <a:t>Имеющие удовлетворительные годовые отметки по </a:t>
            </a:r>
            <a:r>
              <a:rPr lang="ru-RU" sz="2800" b="1" dirty="0" smtClean="0"/>
              <a:t>всем</a:t>
            </a:r>
            <a:r>
              <a:rPr lang="ru-RU" sz="2800" dirty="0" smtClean="0"/>
              <a:t> предметам учебного плана 9 класса.</a:t>
            </a:r>
          </a:p>
          <a:p>
            <a:r>
              <a:rPr lang="ru-RU" sz="2800" dirty="0" smtClean="0"/>
              <a:t>Успешно сдавшие устное собеседование  по русскому языку (ИС-9)– допуск к ОГЭ</a:t>
            </a:r>
          </a:p>
          <a:p>
            <a:pPr>
              <a:buNone/>
            </a:pPr>
            <a:r>
              <a:rPr lang="ru-RU" sz="2800" dirty="0" smtClean="0"/>
              <a:t>    9 февраля</a:t>
            </a:r>
          </a:p>
          <a:p>
            <a:pPr>
              <a:buNone/>
            </a:pPr>
            <a:r>
              <a:rPr lang="ru-RU" sz="2800" dirty="0" smtClean="0"/>
              <a:t>   </a:t>
            </a:r>
            <a:r>
              <a:rPr lang="ru-RU" sz="2800" dirty="0"/>
              <a:t> </a:t>
            </a:r>
            <a:r>
              <a:rPr lang="ru-RU" sz="2800" dirty="0" smtClean="0"/>
              <a:t> 9  марта</a:t>
            </a:r>
          </a:p>
          <a:p>
            <a:pPr>
              <a:buNone/>
            </a:pPr>
            <a:r>
              <a:rPr lang="ru-RU" sz="2800" dirty="0" smtClean="0"/>
              <a:t>    16 мая</a:t>
            </a:r>
          </a:p>
          <a:p>
            <a:pPr>
              <a:buNone/>
            </a:pPr>
            <a:r>
              <a:rPr lang="ru-RU" sz="2800" dirty="0" smtClean="0"/>
              <a:t>             </a:t>
            </a:r>
          </a:p>
          <a:p>
            <a:pPr>
              <a:buNone/>
            </a:pPr>
            <a:r>
              <a:rPr lang="ru-RU" sz="2800" dirty="0" smtClean="0"/>
              <a:t>    </a:t>
            </a:r>
          </a:p>
          <a:p>
            <a:pPr>
              <a:buNone/>
            </a:pPr>
            <a:r>
              <a:rPr lang="ru-RU" sz="2800" dirty="0" smtClean="0"/>
              <a:t>    Заявление на прохождение ГИА (ОГЭ) подается в школе до </a:t>
            </a:r>
            <a:r>
              <a:rPr lang="ru-RU" sz="2800" dirty="0" smtClean="0">
                <a:solidFill>
                  <a:srgbClr val="FF0000"/>
                </a:solidFill>
              </a:rPr>
              <a:t>   1 марта 2022года.</a:t>
            </a:r>
          </a:p>
          <a:p>
            <a:pPr>
              <a:buNone/>
            </a:pPr>
            <a:endParaRPr lang="ru-RU" sz="2400" b="1" dirty="0" smtClean="0">
              <a:solidFill>
                <a:srgbClr val="FF0000"/>
              </a:solidFill>
              <a:latin typeface="Sylfaen" pitchFamily="18" charset="0"/>
            </a:endParaRPr>
          </a:p>
          <a:p>
            <a:pPr>
              <a:buNone/>
            </a:pPr>
            <a:endParaRPr lang="ru-RU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ru-RU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89365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214290"/>
            <a:ext cx="764386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800" b="1" dirty="0" smtClean="0">
                <a:solidFill>
                  <a:srgbClr val="FF0000"/>
                </a:solidFill>
                <a:latin typeface="Sylfaen" pitchFamily="18" charset="0"/>
              </a:rPr>
              <a:t>Как осуществляется проверка и оценивание экзаменационных работ?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1142984"/>
            <a:ext cx="8001056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AutoNum type="arabicPeriod"/>
            </a:pPr>
            <a:r>
              <a:rPr lang="ru-RU" sz="2000" dirty="0" smtClean="0">
                <a:latin typeface="Sylfaen" pitchFamily="18" charset="0"/>
              </a:rPr>
              <a:t>Записи в черновиках не проверяются. </a:t>
            </a:r>
          </a:p>
          <a:p>
            <a:pPr marL="457200" indent="-457200" algn="just">
              <a:buAutoNum type="arabicPeriod"/>
            </a:pPr>
            <a:r>
              <a:rPr lang="ru-RU" sz="2000" dirty="0" smtClean="0">
                <a:latin typeface="Sylfaen" pitchFamily="18" charset="0"/>
              </a:rPr>
              <a:t>Экзаменационные работы проверяются 2 экспертами. </a:t>
            </a:r>
          </a:p>
          <a:p>
            <a:pPr marL="457200" indent="-457200" algn="just">
              <a:buAutoNum type="arabicPeriod"/>
            </a:pPr>
            <a:r>
              <a:rPr lang="ru-RU" sz="2000" dirty="0" smtClean="0">
                <a:solidFill>
                  <a:srgbClr val="FF0000"/>
                </a:solidFill>
                <a:latin typeface="Sylfaen" pitchFamily="18" charset="0"/>
              </a:rPr>
              <a:t>Обработка и проверка </a:t>
            </a:r>
            <a:r>
              <a:rPr lang="ru-RU" sz="2000" dirty="0" smtClean="0">
                <a:latin typeface="Sylfaen" pitchFamily="18" charset="0"/>
              </a:rPr>
              <a:t>экзаменационных работ занимает не более 10 дней. </a:t>
            </a:r>
          </a:p>
          <a:p>
            <a:pPr marL="457200" indent="-457200" algn="just">
              <a:buFontTx/>
              <a:buAutoNum type="arabicPeriod"/>
            </a:pPr>
            <a:r>
              <a:rPr lang="ru-RU" sz="2000" dirty="0" smtClean="0">
                <a:solidFill>
                  <a:srgbClr val="FF0000"/>
                </a:solidFill>
                <a:latin typeface="Sylfaen" pitchFamily="18" charset="0"/>
              </a:rPr>
              <a:t>Утверждение</a:t>
            </a:r>
            <a:r>
              <a:rPr lang="ru-RU" sz="2000" dirty="0" smtClean="0">
                <a:latin typeface="Sylfaen" pitchFamily="18" charset="0"/>
              </a:rPr>
              <a:t> результатов ГИА осуществляется в течение 1 рабочего дня с момента получения результатов проверки</a:t>
            </a:r>
          </a:p>
          <a:p>
            <a:pPr algn="just"/>
            <a:r>
              <a:rPr lang="ru-RU" dirty="0" smtClean="0">
                <a:latin typeface="Sylfaen" pitchFamily="18" charset="0"/>
              </a:rPr>
              <a:t>5.  Ознакомление обучающихся с полученными результатами ГИА по учебному предмету осуществляется не позднее 3 дней со дня их утверждения ГЭК. </a:t>
            </a:r>
          </a:p>
          <a:p>
            <a:pPr algn="just"/>
            <a:r>
              <a:rPr lang="ru-RU" dirty="0" smtClean="0">
                <a:latin typeface="Sylfaen" pitchFamily="18" charset="0"/>
              </a:rPr>
              <a:t>6. </a:t>
            </a:r>
            <a:r>
              <a:rPr lang="ru-RU" b="1" dirty="0" smtClean="0">
                <a:latin typeface="Sylfaen" pitchFamily="18" charset="0"/>
              </a:rPr>
              <a:t>Результаты ГИА признаются удовлетворительными в случае, если обучающийся по всем 4-м учебным предметам набрал минимальное количество баллов. </a:t>
            </a:r>
          </a:p>
          <a:p>
            <a:pPr algn="just"/>
            <a:r>
              <a:rPr lang="ru-RU" dirty="0" smtClean="0">
                <a:latin typeface="Sylfaen" pitchFamily="18" charset="0"/>
              </a:rPr>
              <a:t>7. Обучающимся, не прошедшим ГИА или получившим на ГИА неудовлетворительные результаты более чем по двум предметам, либо получившим повторно неудовлетворительный результат по одному из этих предметов на ГИА в дополнительные сроки, предоставляется право пройти ГИА по соответствующим учебным предметам не ранее 1 сентября текущего года.</a:t>
            </a:r>
          </a:p>
          <a:p>
            <a:pPr marL="457200" indent="-457200" algn="just">
              <a:buAutoNum type="arabicPeriod"/>
            </a:pPr>
            <a:endParaRPr lang="ru-RU" dirty="0" smtClean="0"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7567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107504" y="336812"/>
            <a:ext cx="8027987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eaLnBrk="1" hangingPunct="1"/>
            <a:endParaRPr lang="ru-RU" altLang="ru-RU" sz="27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086540" y="306947"/>
            <a:ext cx="60486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dirty="0" smtClean="0">
                <a:solidFill>
                  <a:schemeClr val="bg1"/>
                </a:solidFill>
                <a:latin typeface="Sylfaen" pitchFamily="18" charset="0"/>
              </a:rPr>
              <a:t>ГИА И АТТЕСТАТ</a:t>
            </a:r>
            <a:endParaRPr lang="ru-RU" sz="2400" dirty="0">
              <a:solidFill>
                <a:schemeClr val="bg1"/>
              </a:solidFill>
              <a:latin typeface="Sylfaen" pitchFamily="18" charset="0"/>
            </a:endParaRPr>
          </a:p>
        </p:txBody>
      </p:sp>
      <p:pic>
        <p:nvPicPr>
          <p:cNvPr id="6" name="Рисунок 5"/>
          <p:cNvPicPr/>
          <p:nvPr/>
        </p:nvPicPr>
        <p:blipFill rotWithShape="1">
          <a:blip r:embed="rId2"/>
          <a:srcRect l="26231" t="16708" r="26777" b="16958"/>
          <a:stretch/>
        </p:blipFill>
        <p:spPr bwMode="auto">
          <a:xfrm>
            <a:off x="827584" y="537778"/>
            <a:ext cx="7200800" cy="569953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635941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FF0000"/>
                </a:solidFill>
              </a:rPr>
              <a:t>Какие отметки идут в аттестат об основном общем </a:t>
            </a:r>
            <a:r>
              <a:rPr lang="ru-RU" sz="2800" dirty="0" err="1" smtClean="0">
                <a:solidFill>
                  <a:srgbClr val="FF0000"/>
                </a:solidFill>
              </a:rPr>
              <a:t>образованиии</a:t>
            </a:r>
            <a:r>
              <a:rPr lang="ru-RU" sz="2800" dirty="0" smtClean="0">
                <a:solidFill>
                  <a:srgbClr val="FF0000"/>
                </a:solidFill>
              </a:rPr>
              <a:t>?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годовые отметки за 9 класс по предметам, которые не сдаются на ОГЭ,</a:t>
            </a:r>
          </a:p>
          <a:p>
            <a:r>
              <a:rPr lang="ru-RU" sz="2000" dirty="0"/>
              <a:t>и</a:t>
            </a:r>
            <a:r>
              <a:rPr lang="ru-RU" sz="2000" dirty="0" smtClean="0"/>
              <a:t>тоговые отметки по сданным предметам ОГЭ,</a:t>
            </a:r>
          </a:p>
          <a:p>
            <a:r>
              <a:rPr lang="ru-RU" sz="2000" dirty="0" smtClean="0"/>
              <a:t>годовые отметки по предметам, изучаемым в основной школе с 5 по 8 </a:t>
            </a:r>
            <a:r>
              <a:rPr lang="ru-RU" sz="2000" dirty="0" err="1" smtClean="0"/>
              <a:t>кл</a:t>
            </a:r>
            <a:r>
              <a:rPr lang="ru-RU" sz="2000" dirty="0" smtClean="0"/>
              <a:t>, но не изучаемых в 9 классе. Например, музыка, технология и т.д.</a:t>
            </a:r>
          </a:p>
          <a:p>
            <a:pPr marL="0" indent="0">
              <a:buNone/>
            </a:pPr>
            <a:endParaRPr lang="ru-RU" sz="2000" dirty="0"/>
          </a:p>
          <a:p>
            <a:pPr marL="0" indent="0">
              <a:buNone/>
            </a:pPr>
            <a:r>
              <a:rPr lang="ru-RU" sz="2000" dirty="0" smtClean="0"/>
              <a:t> </a:t>
            </a:r>
            <a:r>
              <a:rPr lang="ru-RU" sz="2000" dirty="0" smtClean="0">
                <a:solidFill>
                  <a:srgbClr val="FF0000"/>
                </a:solidFill>
              </a:rPr>
              <a:t>Если все эти отметки  «5», выдается аттестат с отличием</a:t>
            </a:r>
            <a:r>
              <a:rPr lang="ru-RU" sz="2000" dirty="0" smtClean="0"/>
              <a:t>.</a:t>
            </a:r>
            <a:br>
              <a:rPr lang="ru-RU" sz="2000" dirty="0" smtClean="0"/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7976745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142853"/>
            <a:ext cx="84296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Sylfaen" pitchFamily="18" charset="0"/>
              </a:rPr>
              <a:t>На каких сайтах можно получить более подробную информацию о ГИА-9 (ОГЭ)? </a:t>
            </a:r>
            <a:endParaRPr lang="ru-RU" b="1" dirty="0">
              <a:latin typeface="Sylfae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0034" y="857232"/>
            <a:ext cx="821537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ü"/>
            </a:pPr>
            <a:r>
              <a:rPr lang="ru-RU" sz="2400" dirty="0" smtClean="0">
                <a:latin typeface="Sylfaen" pitchFamily="18" charset="0"/>
              </a:rPr>
              <a:t>http://www.edu.ru/ (федеральный портал «Российское образование») 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400" dirty="0" smtClean="0">
                <a:latin typeface="Sylfaen" pitchFamily="18" charset="0"/>
              </a:rPr>
              <a:t>http://fipi.ru/ (Федеральный институт педагогических измерений) . На этом сайте демонстрационные версии по всем предметам, открытый банк заданий ОГЭ.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400" dirty="0" smtClean="0">
                <a:latin typeface="Sylfaen" pitchFamily="18" charset="0"/>
              </a:rPr>
              <a:t>http://obrnadzor.gov.ru/ (</a:t>
            </a:r>
            <a:r>
              <a:rPr lang="ru-RU" sz="2400" dirty="0" err="1" smtClean="0">
                <a:latin typeface="Sylfaen" pitchFamily="18" charset="0"/>
              </a:rPr>
              <a:t>Рособрнадзор</a:t>
            </a:r>
            <a:r>
              <a:rPr lang="ru-RU" sz="2400" dirty="0" smtClean="0">
                <a:latin typeface="Sylfaen" pitchFamily="18" charset="0"/>
              </a:rPr>
              <a:t>)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400" b="1" dirty="0" smtClean="0">
                <a:solidFill>
                  <a:srgbClr val="FF0000"/>
                </a:solidFill>
                <a:latin typeface="Sylfaen" pitchFamily="18" charset="0"/>
              </a:rPr>
              <a:t>http://</a:t>
            </a:r>
            <a:r>
              <a:rPr lang="en-US" sz="2400" b="1" dirty="0" smtClean="0">
                <a:solidFill>
                  <a:srgbClr val="FF0000"/>
                </a:solidFill>
                <a:latin typeface="Sylfaen" pitchFamily="18" charset="0"/>
              </a:rPr>
              <a:t>www. </a:t>
            </a:r>
            <a:r>
              <a:rPr lang="en-US" sz="2400" b="1" dirty="0">
                <a:solidFill>
                  <a:srgbClr val="FF0000"/>
                </a:solidFill>
                <a:latin typeface="Sylfaen" pitchFamily="18" charset="0"/>
              </a:rPr>
              <a:t>e</a:t>
            </a:r>
            <a:r>
              <a:rPr lang="en-US" sz="2400" b="1" dirty="0" smtClean="0">
                <a:solidFill>
                  <a:srgbClr val="FF0000"/>
                </a:solidFill>
                <a:latin typeface="Sylfaen" pitchFamily="18" charset="0"/>
              </a:rPr>
              <a:t>ge.spb</a:t>
            </a:r>
            <a:r>
              <a:rPr lang="ru-RU" sz="2400" b="1" dirty="0" smtClean="0">
                <a:solidFill>
                  <a:srgbClr val="FF0000"/>
                </a:solidFill>
                <a:latin typeface="Sylfaen" pitchFamily="18" charset="0"/>
              </a:rPr>
              <a:t>.</a:t>
            </a:r>
            <a:r>
              <a:rPr lang="ru-RU" sz="2400" b="1" dirty="0" err="1" smtClean="0">
                <a:solidFill>
                  <a:srgbClr val="FF0000"/>
                </a:solidFill>
                <a:latin typeface="Sylfaen" pitchFamily="18" charset="0"/>
              </a:rPr>
              <a:t>ru</a:t>
            </a:r>
            <a:r>
              <a:rPr lang="en-US" sz="2400" b="1" dirty="0" smtClean="0">
                <a:solidFill>
                  <a:srgbClr val="FF0000"/>
                </a:solidFill>
                <a:latin typeface="Sylfaen" pitchFamily="18" charset="0"/>
              </a:rPr>
              <a:t> </a:t>
            </a:r>
            <a:r>
              <a:rPr lang="ru-RU" sz="2400" b="1" dirty="0" smtClean="0">
                <a:latin typeface="Sylfaen" pitchFamily="18" charset="0"/>
              </a:rPr>
              <a:t>(на этом </a:t>
            </a:r>
            <a:r>
              <a:rPr lang="ru-RU" sz="2400" b="1" dirty="0" smtClean="0">
                <a:latin typeface="Sylfaen" pitchFamily="18" charset="0"/>
              </a:rPr>
              <a:t>сайте все документы, презентации по проведению в СПб,  </a:t>
            </a:r>
            <a:r>
              <a:rPr lang="ru-RU" sz="2400" b="1" dirty="0" smtClean="0">
                <a:latin typeface="Sylfaen" pitchFamily="18" charset="0"/>
              </a:rPr>
              <a:t>по </a:t>
            </a:r>
            <a:r>
              <a:rPr lang="ru-RU" sz="2400" b="1" dirty="0" smtClean="0">
                <a:latin typeface="Sylfaen" pitchFamily="18" charset="0"/>
              </a:rPr>
              <a:t>паспорту на этом сайте  </a:t>
            </a:r>
            <a:r>
              <a:rPr lang="ru-RU" sz="2400" b="1" dirty="0" smtClean="0">
                <a:latin typeface="Sylfaen" pitchFamily="18" charset="0"/>
              </a:rPr>
              <a:t>Вы получите результаты ОГЭ и сможете посмотреть скан работы)</a:t>
            </a:r>
          </a:p>
          <a:p>
            <a:pPr marL="342900" indent="-342900" algn="just">
              <a:buFont typeface="Wingdings" pitchFamily="2" charset="2"/>
              <a:buChar char="ü"/>
            </a:pPr>
            <a:endParaRPr lang="ru-RU" sz="2400" b="1" dirty="0">
              <a:solidFill>
                <a:srgbClr val="FF0000"/>
              </a:solidFill>
              <a:latin typeface="Sylfaen" pitchFamily="18" charset="0"/>
            </a:endParaRPr>
          </a:p>
          <a:p>
            <a:pPr marL="342900" indent="-342900" algn="just"/>
            <a:r>
              <a:rPr lang="ru-RU" sz="2400" b="1" dirty="0" smtClean="0">
                <a:latin typeface="Sylfaen" pitchFamily="18" charset="0"/>
              </a:rPr>
              <a:t>Кроме того, полезны для подготовки сайты  : </a:t>
            </a:r>
          </a:p>
          <a:p>
            <a:pPr marL="342900" indent="-342900" algn="just"/>
            <a:r>
              <a:rPr lang="ru-RU" sz="2400" b="1" dirty="0" smtClean="0">
                <a:latin typeface="Sylfaen" pitchFamily="18" charset="0"/>
              </a:rPr>
              <a:t>Решу ОГЭ (Сдам ГИА),  </a:t>
            </a:r>
            <a:r>
              <a:rPr lang="ru-RU" sz="2400" b="1" dirty="0" err="1" smtClean="0">
                <a:latin typeface="Sylfaen" pitchFamily="18" charset="0"/>
              </a:rPr>
              <a:t>видеоуроки</a:t>
            </a:r>
            <a:endParaRPr lang="ru-RU" sz="2400" b="1" dirty="0" smtClean="0">
              <a:latin typeface="Sylfaen" pitchFamily="18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endParaRPr lang="ru-RU" sz="2400" b="1" dirty="0">
              <a:latin typeface="Sylfaen" pitchFamily="18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endParaRPr lang="ru-RU" sz="2400" b="1" dirty="0" smtClean="0"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307388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695</Words>
  <Application>Microsoft Office PowerPoint</Application>
  <PresentationFormat>Экран (4:3)</PresentationFormat>
  <Paragraphs>67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ОГЭ  2022   год</vt:lpstr>
      <vt:lpstr> ПРЕДМЕТЫ   ОГЭ  ( основного государственного экзамена)</vt:lpstr>
      <vt:lpstr>Проект расписания ОГЭ 2022</vt:lpstr>
      <vt:lpstr>      Особенности  проведения ОГЭ</vt:lpstr>
      <vt:lpstr>Продолжительность ОГЭ</vt:lpstr>
      <vt:lpstr>    К участию в  ОГЭ допускаются обучающиеся</vt:lpstr>
      <vt:lpstr>Презентация PowerPoint</vt:lpstr>
      <vt:lpstr>Презентация PowerPoint</vt:lpstr>
      <vt:lpstr>Какие отметки идут в аттестат об основном общем образованиии?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777</dc:creator>
  <cp:lastModifiedBy>777</cp:lastModifiedBy>
  <cp:revision>7</cp:revision>
  <dcterms:created xsi:type="dcterms:W3CDTF">2021-11-02T17:01:42Z</dcterms:created>
  <dcterms:modified xsi:type="dcterms:W3CDTF">2021-11-03T06:53:14Z</dcterms:modified>
</cp:coreProperties>
</file>