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4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theme/themeOverride2.xml" ContentType="application/vnd.openxmlformats-officedocument.themeOverr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theme/themeOverride3.xml" ContentType="application/vnd.openxmlformats-officedocument.themeOverride+xml"/>
  <Override PartName="/ppt/charts/chart17.xml" ContentType="application/vnd.openxmlformats-officedocument.drawingml.chart+xml"/>
  <Override PartName="/ppt/theme/themeOverride4.xml" ContentType="application/vnd.openxmlformats-officedocument.themeOverride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44"/>
  </p:notesMasterIdLst>
  <p:handoutMasterIdLst>
    <p:handoutMasterId r:id="rId45"/>
  </p:handoutMasterIdLst>
  <p:sldIdLst>
    <p:sldId id="256" r:id="rId2"/>
    <p:sldId id="344" r:id="rId3"/>
    <p:sldId id="345" r:id="rId4"/>
    <p:sldId id="347" r:id="rId5"/>
    <p:sldId id="352" r:id="rId6"/>
    <p:sldId id="348" r:id="rId7"/>
    <p:sldId id="349" r:id="rId8"/>
    <p:sldId id="300" r:id="rId9"/>
    <p:sldId id="350" r:id="rId10"/>
    <p:sldId id="351" r:id="rId11"/>
    <p:sldId id="353" r:id="rId12"/>
    <p:sldId id="354" r:id="rId13"/>
    <p:sldId id="356" r:id="rId14"/>
    <p:sldId id="355" r:id="rId15"/>
    <p:sldId id="339" r:id="rId16"/>
    <p:sldId id="340" r:id="rId17"/>
    <p:sldId id="364" r:id="rId18"/>
    <p:sldId id="365" r:id="rId19"/>
    <p:sldId id="366" r:id="rId20"/>
    <p:sldId id="367" r:id="rId21"/>
    <p:sldId id="368" r:id="rId22"/>
    <p:sldId id="369" r:id="rId23"/>
    <p:sldId id="370" r:id="rId24"/>
    <p:sldId id="374" r:id="rId25"/>
    <p:sldId id="371" r:id="rId26"/>
    <p:sldId id="375" r:id="rId27"/>
    <p:sldId id="376" r:id="rId28"/>
    <p:sldId id="335" r:id="rId29"/>
    <p:sldId id="343" r:id="rId30"/>
    <p:sldId id="377" r:id="rId31"/>
    <p:sldId id="378" r:id="rId32"/>
    <p:sldId id="379" r:id="rId33"/>
    <p:sldId id="385" r:id="rId34"/>
    <p:sldId id="380" r:id="rId35"/>
    <p:sldId id="381" r:id="rId36"/>
    <p:sldId id="382" r:id="rId37"/>
    <p:sldId id="326" r:id="rId38"/>
    <p:sldId id="327" r:id="rId39"/>
    <p:sldId id="336" r:id="rId40"/>
    <p:sldId id="360" r:id="rId41"/>
    <p:sldId id="359" r:id="rId42"/>
    <p:sldId id="361" r:id="rId43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849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2.xlsx"/><Relationship Id="rId1" Type="http://schemas.openxmlformats.org/officeDocument/2006/relationships/themeOverride" Target="../theme/themeOverride1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3.xlsx"/><Relationship Id="rId1" Type="http://schemas.openxmlformats.org/officeDocument/2006/relationships/themeOverride" Target="../theme/themeOverride2.xm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5.xlsx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6.xlsx"/><Relationship Id="rId1" Type="http://schemas.openxmlformats.org/officeDocument/2006/relationships/themeOverride" Target="../theme/themeOverride3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7.xlsx"/><Relationship Id="rId1" Type="http://schemas.openxmlformats.org/officeDocument/2006/relationships/themeOverride" Target="../theme/themeOverride4.xm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ru-RU" dirty="0" smtClean="0"/>
              <a:t>Статистика по отметкам, %</a:t>
            </a:r>
            <a:endParaRPr lang="ru-RU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6.5146250161352781E-2"/>
          <c:y val="0.15362263982612834"/>
          <c:w val="0.93321440557635216"/>
          <c:h val="0.6723468728139375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ФЯ (39 чел.)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4000"/>
                    <a:satMod val="180000"/>
                    <a:lumMod val="98000"/>
                  </a:schemeClr>
                </a:gs>
                <a:gs pos="100000">
                  <a:schemeClr val="accent1">
                    <a:satMod val="130000"/>
                  </a:schemeClr>
                </a:gs>
              </a:gsLst>
              <a:lin ang="516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48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>
                <a:rot lat="0" lon="0" rev="2400000"/>
              </a:lightRig>
            </a:scene3d>
            <a:sp3d>
              <a:bevelT w="25400" h="25400"/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</c:v>
                </c:pt>
                <c:pt idx="1">
                  <c:v>10.26</c:v>
                </c:pt>
                <c:pt idx="2">
                  <c:v>48.72</c:v>
                </c:pt>
                <c:pt idx="3">
                  <c:v>41.03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АЯ (23 чел.)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4000"/>
                    <a:satMod val="180000"/>
                    <a:lumMod val="98000"/>
                  </a:schemeClr>
                </a:gs>
                <a:gs pos="100000">
                  <a:schemeClr val="accent2">
                    <a:satMod val="130000"/>
                  </a:schemeClr>
                </a:gs>
              </a:gsLst>
              <a:lin ang="516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48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>
                <a:rot lat="0" lon="0" rev="2400000"/>
              </a:lightRig>
            </a:scene3d>
            <a:sp3d>
              <a:bevelT w="25400" h="25400"/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21.74</c:v>
                </c:pt>
                <c:pt idx="2">
                  <c:v>30.43</c:v>
                </c:pt>
                <c:pt idx="3">
                  <c:v>47.83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ХИ (66 чел.)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4000"/>
                    <a:satMod val="180000"/>
                    <a:lumMod val="98000"/>
                  </a:schemeClr>
                </a:gs>
                <a:gs pos="100000">
                  <a:schemeClr val="accent3">
                    <a:satMod val="130000"/>
                  </a:schemeClr>
                </a:gs>
              </a:gsLst>
              <a:lin ang="516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48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>
                <a:rot lat="0" lon="0" rev="2400000"/>
              </a:lightRig>
            </a:scene3d>
            <a:sp3d>
              <a:bevelT w="25400" h="25400"/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4.55</c:v>
                </c:pt>
                <c:pt idx="1">
                  <c:v>24.24</c:v>
                </c:pt>
                <c:pt idx="2">
                  <c:v>42.42</c:v>
                </c:pt>
                <c:pt idx="3">
                  <c:v>28.79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248946432"/>
        <c:axId val="248946992"/>
      </c:barChart>
      <c:catAx>
        <c:axId val="248946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48946992"/>
        <c:crosses val="autoZero"/>
        <c:auto val="1"/>
        <c:lblAlgn val="ctr"/>
        <c:lblOffset val="100"/>
        <c:noMultiLvlLbl val="0"/>
      </c:catAx>
      <c:valAx>
        <c:axId val="248946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48946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ru-RU" dirty="0" smtClean="0"/>
              <a:t>Статистика по отметкам, %</a:t>
            </a:r>
            <a:endParaRPr lang="ru-RU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БИ_67 чел.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4000"/>
                    <a:satMod val="180000"/>
                    <a:lumMod val="98000"/>
                  </a:schemeClr>
                </a:gs>
                <a:gs pos="100000">
                  <a:schemeClr val="accent1">
                    <a:satMod val="130000"/>
                  </a:schemeClr>
                </a:gs>
              </a:gsLst>
              <a:lin ang="516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48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>
                <a:rot lat="0" lon="0" rev="2400000"/>
              </a:lightRig>
            </a:scene3d>
            <a:sp3d>
              <a:bevelT w="25400" h="25400"/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"2" (неудов.)</c:v>
                </c:pt>
                <c:pt idx="1">
                  <c:v>"3" (удов.)</c:v>
                </c:pt>
                <c:pt idx="2">
                  <c:v>"4" (хорошо)</c:v>
                </c:pt>
                <c:pt idx="3">
                  <c:v>"5" (отл.)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14.93</c:v>
                </c:pt>
                <c:pt idx="1">
                  <c:v>31.34</c:v>
                </c:pt>
                <c:pt idx="2">
                  <c:v>46.27</c:v>
                </c:pt>
                <c:pt idx="3">
                  <c:v>7.46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ИС_59 чел.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4000"/>
                    <a:satMod val="180000"/>
                    <a:lumMod val="98000"/>
                  </a:schemeClr>
                </a:gs>
                <a:gs pos="100000">
                  <a:schemeClr val="accent2">
                    <a:satMod val="130000"/>
                  </a:schemeClr>
                </a:gs>
              </a:gsLst>
              <a:lin ang="516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48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>
                <a:rot lat="0" lon="0" rev="2400000"/>
              </a:lightRig>
            </a:scene3d>
            <a:sp3d>
              <a:bevelT w="25400" h="25400"/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"2" (неудов.)</c:v>
                </c:pt>
                <c:pt idx="1">
                  <c:v>"3" (удов.)</c:v>
                </c:pt>
                <c:pt idx="2">
                  <c:v>"4" (хорошо)</c:v>
                </c:pt>
                <c:pt idx="3">
                  <c:v>"5" (отл.)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38.979999999999997</c:v>
                </c:pt>
                <c:pt idx="2">
                  <c:v>37.29</c:v>
                </c:pt>
                <c:pt idx="3">
                  <c:v>23.73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МА_70 чел.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4000"/>
                    <a:satMod val="180000"/>
                    <a:lumMod val="98000"/>
                  </a:schemeClr>
                </a:gs>
                <a:gs pos="100000">
                  <a:schemeClr val="accent3">
                    <a:satMod val="130000"/>
                  </a:schemeClr>
                </a:gs>
              </a:gsLst>
              <a:lin ang="516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48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>
                <a:rot lat="0" lon="0" rev="2400000"/>
              </a:lightRig>
            </a:scene3d>
            <a:sp3d>
              <a:bevelT w="25400" h="25400"/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"2" (неудов.)</c:v>
                </c:pt>
                <c:pt idx="1">
                  <c:v>"3" (удов.)</c:v>
                </c:pt>
                <c:pt idx="2">
                  <c:v>"4" (хорошо)</c:v>
                </c:pt>
                <c:pt idx="3">
                  <c:v>"5" (отл.)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21.43</c:v>
                </c:pt>
                <c:pt idx="1">
                  <c:v>21.43</c:v>
                </c:pt>
                <c:pt idx="2">
                  <c:v>42.86</c:v>
                </c:pt>
                <c:pt idx="3">
                  <c:v>14.29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РЯ_72 чел.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4000"/>
                    <a:satMod val="180000"/>
                    <a:lumMod val="98000"/>
                  </a:schemeClr>
                </a:gs>
                <a:gs pos="100000">
                  <a:schemeClr val="accent4">
                    <a:satMod val="130000"/>
                  </a:schemeClr>
                </a:gs>
              </a:gsLst>
              <a:lin ang="516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48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>
                <a:rot lat="0" lon="0" rev="2400000"/>
              </a:lightRig>
            </a:scene3d>
            <a:sp3d>
              <a:bevelT w="25400" h="25400"/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"2" (неудов.)</c:v>
                </c:pt>
                <c:pt idx="1">
                  <c:v>"3" (удов.)</c:v>
                </c:pt>
                <c:pt idx="2">
                  <c:v>"4" (хорошо)</c:v>
                </c:pt>
                <c:pt idx="3">
                  <c:v>"5" (отл.)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6.94</c:v>
                </c:pt>
                <c:pt idx="1">
                  <c:v>43.06</c:v>
                </c:pt>
                <c:pt idx="2">
                  <c:v>31.94</c:v>
                </c:pt>
                <c:pt idx="3">
                  <c:v>18.059999999999999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245850992"/>
        <c:axId val="245851552"/>
      </c:barChart>
      <c:catAx>
        <c:axId val="245850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45851552"/>
        <c:crosses val="autoZero"/>
        <c:auto val="1"/>
        <c:lblAlgn val="ctr"/>
        <c:lblOffset val="100"/>
        <c:noMultiLvlLbl val="0"/>
      </c:catAx>
      <c:valAx>
        <c:axId val="245851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45850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>
                <a:latin typeface="+mj-lt"/>
              </a:rPr>
              <a:t>СТАТИСТИКА ПО ОТМЕТКАМ:                                                            получили</a:t>
            </a:r>
            <a:r>
              <a:rPr lang="ru-RU" b="1" baseline="0">
                <a:latin typeface="+mj-lt"/>
              </a:rPr>
              <a:t> "4" и "5" (доля обучающихся, %)</a:t>
            </a:r>
            <a:r>
              <a:rPr lang="ru-RU" b="1">
                <a:latin typeface="+mj-lt"/>
              </a:rPr>
              <a:t>. 5 класс</a:t>
            </a:r>
          </a:p>
        </c:rich>
      </c:tx>
      <c:layout>
        <c:manualLayout>
          <c:xMode val="edge"/>
          <c:yMode val="edge"/>
          <c:x val="0.14023148148148148"/>
          <c:y val="2.380952380952380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54</c:v>
                </c:pt>
                <c:pt idx="1">
                  <c:v>50</c:v>
                </c:pt>
                <c:pt idx="2">
                  <c:v>53</c:v>
                </c:pt>
                <c:pt idx="3">
                  <c:v>51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61</c:v>
                </c:pt>
                <c:pt idx="1">
                  <c:v>61</c:v>
                </c:pt>
                <c:pt idx="2">
                  <c:v>60</c:v>
                </c:pt>
                <c:pt idx="3">
                  <c:v>56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МА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57.15</c:v>
                </c:pt>
                <c:pt idx="1">
                  <c:v>55.12</c:v>
                </c:pt>
                <c:pt idx="2">
                  <c:v>56.76</c:v>
                </c:pt>
                <c:pt idx="3">
                  <c:v>51.1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50</c:v>
                </c:pt>
                <c:pt idx="1">
                  <c:v>51.5</c:v>
                </c:pt>
                <c:pt idx="2">
                  <c:v>51</c:v>
                </c:pt>
                <c:pt idx="3">
                  <c:v>47.3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9870592"/>
        <c:axId val="189871152"/>
      </c:barChart>
      <c:catAx>
        <c:axId val="189870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9871152"/>
        <c:crosses val="autoZero"/>
        <c:auto val="1"/>
        <c:lblAlgn val="ctr"/>
        <c:lblOffset val="100"/>
        <c:noMultiLvlLbl val="0"/>
      </c:catAx>
      <c:valAx>
        <c:axId val="189871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9870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>
                <a:latin typeface="+mj-lt"/>
              </a:rPr>
              <a:t>СТАТИСТИКА ПО ОТМЕТКАМ:                                                            получили</a:t>
            </a:r>
            <a:r>
              <a:rPr lang="ru-RU" b="1" baseline="0">
                <a:latin typeface="+mj-lt"/>
              </a:rPr>
              <a:t> "2" (доля обучающихся, %)</a:t>
            </a:r>
            <a:r>
              <a:rPr lang="ru-RU" b="1">
                <a:latin typeface="+mj-lt"/>
              </a:rPr>
              <a:t>. 5 класс</a:t>
            </a:r>
          </a:p>
        </c:rich>
      </c:tx>
      <c:layout>
        <c:manualLayout>
          <c:xMode val="edge"/>
          <c:yMode val="edge"/>
          <c:x val="0.14023148148148148"/>
          <c:y val="2.380952380952380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14.93</c:v>
                </c:pt>
                <c:pt idx="1">
                  <c:v>9.7899999999999991</c:v>
                </c:pt>
                <c:pt idx="2">
                  <c:v>8.5399999999999991</c:v>
                </c:pt>
                <c:pt idx="3">
                  <c:v>8.69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5.0999999999999996</c:v>
                </c:pt>
                <c:pt idx="2">
                  <c:v>6.37</c:v>
                </c:pt>
                <c:pt idx="3">
                  <c:v>6.85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МА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21.43</c:v>
                </c:pt>
                <c:pt idx="1">
                  <c:v>14.09</c:v>
                </c:pt>
                <c:pt idx="2">
                  <c:v>12.59</c:v>
                </c:pt>
                <c:pt idx="3">
                  <c:v>12.43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6.94</c:v>
                </c:pt>
                <c:pt idx="1">
                  <c:v>15.65</c:v>
                </c:pt>
                <c:pt idx="2">
                  <c:v>14.13</c:v>
                </c:pt>
                <c:pt idx="3">
                  <c:v>13.79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9875072"/>
        <c:axId val="189875632"/>
      </c:barChart>
      <c:catAx>
        <c:axId val="189875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9875632"/>
        <c:crosses val="autoZero"/>
        <c:auto val="1"/>
        <c:lblAlgn val="ctr"/>
        <c:lblOffset val="100"/>
        <c:noMultiLvlLbl val="0"/>
      </c:catAx>
      <c:valAx>
        <c:axId val="189875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9875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>
                <a:latin typeface="+mj-lt"/>
              </a:rPr>
              <a:t>СТАТИСТИКА ПО ОТМЕТКАМ:                                                            получили</a:t>
            </a:r>
            <a:r>
              <a:rPr lang="ru-RU" b="1" baseline="0">
                <a:latin typeface="+mj-lt"/>
              </a:rPr>
              <a:t> "4" и "5" (доля обучающихся, %)</a:t>
            </a:r>
            <a:r>
              <a:rPr lang="ru-RU" b="1">
                <a:latin typeface="+mj-lt"/>
              </a:rPr>
              <a:t>. 7 класс</a:t>
            </a:r>
          </a:p>
        </c:rich>
      </c:tx>
      <c:layout>
        <c:manualLayout>
          <c:xMode val="edge"/>
          <c:yMode val="edge"/>
          <c:x val="0.14023148148148148"/>
          <c:y val="2.380952380952380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32</c:v>
                </c:pt>
                <c:pt idx="1">
                  <c:v>41</c:v>
                </c:pt>
                <c:pt idx="2">
                  <c:v>45.5</c:v>
                </c:pt>
                <c:pt idx="3">
                  <c:v>45.72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ГГ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40.200000000000003</c:v>
                </c:pt>
                <c:pt idx="1">
                  <c:v>27</c:v>
                </c:pt>
                <c:pt idx="2">
                  <c:v>32</c:v>
                </c:pt>
                <c:pt idx="3">
                  <c:v>34.5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21.43</c:v>
                </c:pt>
                <c:pt idx="1">
                  <c:v>26</c:v>
                </c:pt>
                <c:pt idx="2">
                  <c:v>38</c:v>
                </c:pt>
                <c:pt idx="3">
                  <c:v>37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МА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42.64</c:v>
                </c:pt>
                <c:pt idx="1">
                  <c:v>41.09</c:v>
                </c:pt>
                <c:pt idx="2">
                  <c:v>44.47</c:v>
                </c:pt>
                <c:pt idx="3">
                  <c:v>38.14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ОБ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65</c:v>
                </c:pt>
                <c:pt idx="1">
                  <c:v>45</c:v>
                </c:pt>
                <c:pt idx="2">
                  <c:v>46</c:v>
                </c:pt>
                <c:pt idx="3">
                  <c:v>44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РЯ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48</c:v>
                </c:pt>
                <c:pt idx="1">
                  <c:v>40</c:v>
                </c:pt>
                <c:pt idx="2">
                  <c:v>41</c:v>
                </c:pt>
                <c:pt idx="3">
                  <c:v>47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ФИ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Лист1!$H$2:$H$5</c:f>
              <c:numCache>
                <c:formatCode>General</c:formatCode>
                <c:ptCount val="4"/>
                <c:pt idx="0">
                  <c:v>38</c:v>
                </c:pt>
                <c:pt idx="1">
                  <c:v>39</c:v>
                </c:pt>
                <c:pt idx="2">
                  <c:v>43</c:v>
                </c:pt>
                <c:pt idx="3">
                  <c:v>40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ФЯ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Лист1!$I$2:$I$5</c:f>
              <c:numCache>
                <c:formatCode>General</c:formatCode>
                <c:ptCount val="4"/>
                <c:pt idx="0">
                  <c:v>31.74</c:v>
                </c:pt>
                <c:pt idx="1">
                  <c:v>23.93</c:v>
                </c:pt>
                <c:pt idx="2">
                  <c:v>34.4</c:v>
                </c:pt>
                <c:pt idx="3">
                  <c:v>34.4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0530256"/>
        <c:axId val="250530816"/>
      </c:barChart>
      <c:catAx>
        <c:axId val="250530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0530816"/>
        <c:crosses val="autoZero"/>
        <c:auto val="1"/>
        <c:lblAlgn val="ctr"/>
        <c:lblOffset val="100"/>
        <c:noMultiLvlLbl val="0"/>
      </c:catAx>
      <c:valAx>
        <c:axId val="250530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0530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>
                <a:latin typeface="+mj-lt"/>
              </a:rPr>
              <a:t>СТАТИСТИКА ПО ОТМЕТКАМ:                                                            получили</a:t>
            </a:r>
            <a:r>
              <a:rPr lang="ru-RU" b="1" baseline="0">
                <a:latin typeface="+mj-lt"/>
              </a:rPr>
              <a:t> "2" (доля обучающихся, %)</a:t>
            </a:r>
            <a:r>
              <a:rPr lang="ru-RU" b="1">
                <a:latin typeface="+mj-lt"/>
              </a:rPr>
              <a:t>. 7 класс</a:t>
            </a:r>
          </a:p>
        </c:rich>
      </c:tx>
      <c:layout>
        <c:manualLayout>
          <c:xMode val="edge"/>
          <c:yMode val="edge"/>
          <c:x val="0.14023148148148148"/>
          <c:y val="2.380952380952380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28.99</c:v>
                </c:pt>
                <c:pt idx="1">
                  <c:v>13.43</c:v>
                </c:pt>
                <c:pt idx="2">
                  <c:v>9.7100000000000009</c:v>
                </c:pt>
                <c:pt idx="3">
                  <c:v>9.07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ГГ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11.11</c:v>
                </c:pt>
                <c:pt idx="1">
                  <c:v>13.55</c:v>
                </c:pt>
                <c:pt idx="2">
                  <c:v>11.14</c:v>
                </c:pt>
                <c:pt idx="3">
                  <c:v>10.43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ИС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15.71</c:v>
                </c:pt>
                <c:pt idx="1">
                  <c:v>18.72</c:v>
                </c:pt>
                <c:pt idx="2">
                  <c:v>17.13</c:v>
                </c:pt>
                <c:pt idx="3">
                  <c:v>16.37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МА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22.06</c:v>
                </c:pt>
                <c:pt idx="1">
                  <c:v>17.91</c:v>
                </c:pt>
                <c:pt idx="2">
                  <c:v>11.78</c:v>
                </c:pt>
                <c:pt idx="3">
                  <c:v>12.04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ОБ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7.25</c:v>
                </c:pt>
                <c:pt idx="1">
                  <c:v>10.33</c:v>
                </c:pt>
                <c:pt idx="2">
                  <c:v>11.07</c:v>
                </c:pt>
                <c:pt idx="3">
                  <c:v>10.88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РЯ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28.99</c:v>
                </c:pt>
                <c:pt idx="1">
                  <c:v>21.41</c:v>
                </c:pt>
                <c:pt idx="2">
                  <c:v>18.309999999999999</c:v>
                </c:pt>
                <c:pt idx="3">
                  <c:v>16.97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ФИ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Лист1!$H$2:$H$5</c:f>
              <c:numCache>
                <c:formatCode>General</c:formatCode>
                <c:ptCount val="4"/>
                <c:pt idx="0">
                  <c:v>20.29</c:v>
                </c:pt>
                <c:pt idx="1">
                  <c:v>16.190000000000001</c:v>
                </c:pt>
                <c:pt idx="2">
                  <c:v>14.48</c:v>
                </c:pt>
                <c:pt idx="3">
                  <c:v>12.57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ФЯ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4 Кусто</c:v>
                </c:pt>
                <c:pt idx="1">
                  <c:v>Василеостровский р-н</c:v>
                </c:pt>
                <c:pt idx="2">
                  <c:v>СПб</c:v>
                </c:pt>
                <c:pt idx="3">
                  <c:v>РФ</c:v>
                </c:pt>
              </c:strCache>
            </c:strRef>
          </c:cat>
          <c:val>
            <c:numRef>
              <c:f>Лист1!$I$2:$I$5</c:f>
              <c:numCache>
                <c:formatCode>General</c:formatCode>
                <c:ptCount val="4"/>
                <c:pt idx="0">
                  <c:v>30.16</c:v>
                </c:pt>
                <c:pt idx="1">
                  <c:v>40.17</c:v>
                </c:pt>
                <c:pt idx="2">
                  <c:v>23.42</c:v>
                </c:pt>
                <c:pt idx="3">
                  <c:v>21.14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0660192"/>
        <c:axId val="250660752"/>
      </c:barChart>
      <c:catAx>
        <c:axId val="250660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0660752"/>
        <c:crosses val="autoZero"/>
        <c:auto val="1"/>
        <c:lblAlgn val="ctr"/>
        <c:lblOffset val="100"/>
        <c:noMultiLvlLbl val="0"/>
      </c:catAx>
      <c:valAx>
        <c:axId val="2506607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0660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>
                <a:latin typeface="+mj-lt"/>
              </a:rPr>
              <a:t>СТАТИСТИКА ПО ОТМЕТКАМ. АНГЛИЙСКИЙ</a:t>
            </a:r>
            <a:r>
              <a:rPr lang="ru-RU" b="1" baseline="0">
                <a:latin typeface="+mj-lt"/>
              </a:rPr>
              <a:t> ЯЗЫК</a:t>
            </a:r>
            <a:r>
              <a:rPr lang="ru-RU" b="1">
                <a:latin typeface="+mj-lt"/>
              </a:rPr>
              <a:t>,             11 класс</a:t>
            </a:r>
          </a:p>
        </c:rich>
      </c:tx>
      <c:layout>
        <c:manualLayout>
          <c:xMode val="edge"/>
          <c:yMode val="edge"/>
          <c:x val="0.14023148148148148"/>
          <c:y val="2.380952380952380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4 Кусто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</c:v>
                </c:pt>
                <c:pt idx="1">
                  <c:v>21.74</c:v>
                </c:pt>
                <c:pt idx="2">
                  <c:v>30.43</c:v>
                </c:pt>
                <c:pt idx="3">
                  <c:v>47.83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Василеостровский р-н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9.33</c:v>
                </c:pt>
                <c:pt idx="1">
                  <c:v>16</c:v>
                </c:pt>
                <c:pt idx="2">
                  <c:v>30</c:v>
                </c:pt>
                <c:pt idx="3">
                  <c:v>44.67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СПб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 formatCode="mmm\-yy">
                  <c:v>5.08</c:v>
                </c:pt>
                <c:pt idx="1">
                  <c:v>17.21</c:v>
                </c:pt>
                <c:pt idx="2">
                  <c:v>35.21</c:v>
                </c:pt>
                <c:pt idx="3">
                  <c:v>42.5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РФ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6.66</c:v>
                </c:pt>
                <c:pt idx="1">
                  <c:v>24.66</c:v>
                </c:pt>
                <c:pt idx="2">
                  <c:v>39.4</c:v>
                </c:pt>
                <c:pt idx="3">
                  <c:v>29.28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5023184"/>
        <c:axId val="115023744"/>
      </c:barChart>
      <c:catAx>
        <c:axId val="115023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5023744"/>
        <c:crosses val="autoZero"/>
        <c:auto val="1"/>
        <c:lblAlgn val="ctr"/>
        <c:lblOffset val="100"/>
        <c:noMultiLvlLbl val="0"/>
      </c:catAx>
      <c:valAx>
        <c:axId val="115023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50231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>
                <a:latin typeface="+mj-lt"/>
              </a:rPr>
              <a:t>СТАТИСТИКА ПО ОТМЕТКАМ. ФРАНЦУЗСКИЙ</a:t>
            </a:r>
            <a:r>
              <a:rPr lang="ru-RU" b="1" baseline="0">
                <a:latin typeface="+mj-lt"/>
              </a:rPr>
              <a:t> ЯЗЫК</a:t>
            </a:r>
            <a:r>
              <a:rPr lang="ru-RU" b="1">
                <a:latin typeface="+mj-lt"/>
              </a:rPr>
              <a:t>,             7 класс</a:t>
            </a:r>
          </a:p>
        </c:rich>
      </c:tx>
      <c:layout>
        <c:manualLayout>
          <c:xMode val="edge"/>
          <c:yMode val="edge"/>
          <c:x val="0.14023148148148148"/>
          <c:y val="2.380952380952380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4 Кусто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30.16</c:v>
                </c:pt>
                <c:pt idx="1">
                  <c:v>38.1</c:v>
                </c:pt>
                <c:pt idx="2">
                  <c:v>22.22</c:v>
                </c:pt>
                <c:pt idx="3">
                  <c:v>9.52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Василеостровский р-н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40.17</c:v>
                </c:pt>
                <c:pt idx="1">
                  <c:v>35.9</c:v>
                </c:pt>
                <c:pt idx="2">
                  <c:v>17.95</c:v>
                </c:pt>
                <c:pt idx="3">
                  <c:v>5.98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СПб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23.42</c:v>
                </c:pt>
                <c:pt idx="1">
                  <c:v>42.18</c:v>
                </c:pt>
                <c:pt idx="2">
                  <c:v>26.53</c:v>
                </c:pt>
                <c:pt idx="3">
                  <c:v>7.87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РФ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21.14</c:v>
                </c:pt>
                <c:pt idx="1">
                  <c:v>44.52</c:v>
                </c:pt>
                <c:pt idx="2">
                  <c:v>27.49</c:v>
                </c:pt>
                <c:pt idx="3">
                  <c:v>6.85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0346960"/>
        <c:axId val="250347520"/>
      </c:barChart>
      <c:catAx>
        <c:axId val="250346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0347520"/>
        <c:crosses val="autoZero"/>
        <c:auto val="1"/>
        <c:lblAlgn val="ctr"/>
        <c:lblOffset val="100"/>
        <c:noMultiLvlLbl val="0"/>
      </c:catAx>
      <c:valAx>
        <c:axId val="2503475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03469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>
                <a:latin typeface="+mj-lt"/>
              </a:rPr>
              <a:t>СТАТИСТИКА ПО ОТМЕТКАМ. ФРАНЦУЗСКИЙ</a:t>
            </a:r>
            <a:r>
              <a:rPr lang="ru-RU" b="1" baseline="0">
                <a:latin typeface="+mj-lt"/>
              </a:rPr>
              <a:t> ЯЗЫК</a:t>
            </a:r>
            <a:r>
              <a:rPr lang="ru-RU" b="1">
                <a:latin typeface="+mj-lt"/>
              </a:rPr>
              <a:t>,             11 класс</a:t>
            </a:r>
          </a:p>
        </c:rich>
      </c:tx>
      <c:layout>
        <c:manualLayout>
          <c:xMode val="edge"/>
          <c:yMode val="edge"/>
          <c:x val="0.14023148148148148"/>
          <c:y val="2.380952380952380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4 Кусто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</c:v>
                </c:pt>
                <c:pt idx="1">
                  <c:v>10.26</c:v>
                </c:pt>
                <c:pt idx="2">
                  <c:v>48.72</c:v>
                </c:pt>
                <c:pt idx="3">
                  <c:v>41.03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Василеостровский р-н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2.82</c:v>
                </c:pt>
                <c:pt idx="1">
                  <c:v>12.68</c:v>
                </c:pt>
                <c:pt idx="2">
                  <c:v>47.89</c:v>
                </c:pt>
                <c:pt idx="3">
                  <c:v>36.619999999999997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СПб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 formatCode="mmm\-yy">
                  <c:v>1.34</c:v>
                </c:pt>
                <c:pt idx="1">
                  <c:v>16.670000000000002</c:v>
                </c:pt>
                <c:pt idx="2">
                  <c:v>44.35</c:v>
                </c:pt>
                <c:pt idx="3">
                  <c:v>37.630000000000003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РФ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4.42</c:v>
                </c:pt>
                <c:pt idx="1">
                  <c:v>23.78</c:v>
                </c:pt>
                <c:pt idx="2">
                  <c:v>41.16</c:v>
                </c:pt>
                <c:pt idx="3">
                  <c:v>30.64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0351440"/>
        <c:axId val="250352000"/>
      </c:barChart>
      <c:catAx>
        <c:axId val="250351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0352000"/>
        <c:crosses val="autoZero"/>
        <c:auto val="1"/>
        <c:lblAlgn val="ctr"/>
        <c:lblOffset val="100"/>
        <c:noMultiLvlLbl val="0"/>
      </c:catAx>
      <c:valAx>
        <c:axId val="250352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03514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>
                <a:latin typeface="+mj-lt"/>
              </a:rPr>
              <a:t>СТАТИСТИКА ПО ОТМЕТКАМ. ХИМИЯ, 11 класс</a:t>
            </a:r>
          </a:p>
        </c:rich>
      </c:tx>
      <c:layout>
        <c:manualLayout>
          <c:xMode val="edge"/>
          <c:yMode val="edge"/>
          <c:x val="0.14023148148148148"/>
          <c:y val="2.380952380952380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4 Кусто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4.55</c:v>
                </c:pt>
                <c:pt idx="1">
                  <c:v>24.24</c:v>
                </c:pt>
                <c:pt idx="2">
                  <c:v>42.42</c:v>
                </c:pt>
                <c:pt idx="3">
                  <c:v>28.79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Василеостровский район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4.55</c:v>
                </c:pt>
                <c:pt idx="1">
                  <c:v>32.729999999999997</c:v>
                </c:pt>
                <c:pt idx="2">
                  <c:v>46.82</c:v>
                </c:pt>
                <c:pt idx="3">
                  <c:v>15.91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СПб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3.35</c:v>
                </c:pt>
                <c:pt idx="1">
                  <c:v>29.69</c:v>
                </c:pt>
                <c:pt idx="2">
                  <c:v>43.98</c:v>
                </c:pt>
                <c:pt idx="3">
                  <c:v>22.98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РФ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3.77</c:v>
                </c:pt>
                <c:pt idx="1">
                  <c:v>31.08</c:v>
                </c:pt>
                <c:pt idx="2">
                  <c:v>44.8</c:v>
                </c:pt>
                <c:pt idx="3">
                  <c:v>20.34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0871024"/>
        <c:axId val="250871584"/>
      </c:barChart>
      <c:catAx>
        <c:axId val="250871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0871584"/>
        <c:crosses val="autoZero"/>
        <c:auto val="1"/>
        <c:lblAlgn val="ctr"/>
        <c:lblOffset val="100"/>
        <c:noMultiLvlLbl val="0"/>
      </c:catAx>
      <c:valAx>
        <c:axId val="250871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0871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>
                <a:latin typeface="+mj-lt"/>
              </a:rPr>
              <a:t>СТАТИСТИКА ПО ОТМЕТКАМ. ХИМИЯ, 8 класс</a:t>
            </a:r>
          </a:p>
        </c:rich>
      </c:tx>
      <c:layout>
        <c:manualLayout>
          <c:xMode val="edge"/>
          <c:yMode val="edge"/>
          <c:x val="0.14023148148148148"/>
          <c:y val="2.380952380952380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4 Кусто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</c:v>
                </c:pt>
                <c:pt idx="1">
                  <c:v>15</c:v>
                </c:pt>
                <c:pt idx="2">
                  <c:v>45</c:v>
                </c:pt>
                <c:pt idx="3">
                  <c:v>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Василеостровский район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3.74</c:v>
                </c:pt>
                <c:pt idx="1">
                  <c:v>22.69</c:v>
                </c:pt>
                <c:pt idx="2">
                  <c:v>39.200000000000003</c:v>
                </c:pt>
                <c:pt idx="3">
                  <c:v>34.36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СПб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4.42</c:v>
                </c:pt>
                <c:pt idx="1">
                  <c:v>26</c:v>
                </c:pt>
                <c:pt idx="2">
                  <c:v>40.79</c:v>
                </c:pt>
                <c:pt idx="3">
                  <c:v>28.8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РФ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"2"</c:v>
                </c:pt>
                <c:pt idx="1">
                  <c:v>"3"</c:v>
                </c:pt>
                <c:pt idx="2">
                  <c:v>"4"</c:v>
                </c:pt>
                <c:pt idx="3">
                  <c:v>"5"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6.05</c:v>
                </c:pt>
                <c:pt idx="1">
                  <c:v>35.11</c:v>
                </c:pt>
                <c:pt idx="2">
                  <c:v>39.35</c:v>
                </c:pt>
                <c:pt idx="3">
                  <c:v>19.489999999999998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0875504"/>
        <c:axId val="250876064"/>
      </c:barChart>
      <c:catAx>
        <c:axId val="250875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0876064"/>
        <c:crosses val="autoZero"/>
        <c:auto val="1"/>
        <c:lblAlgn val="ctr"/>
        <c:lblOffset val="100"/>
        <c:noMultiLvlLbl val="0"/>
      </c:catAx>
      <c:valAx>
        <c:axId val="250876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0875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понижения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БИ_5</c:v>
                </c:pt>
                <c:pt idx="1">
                  <c:v>ИС_5</c:v>
                </c:pt>
                <c:pt idx="2">
                  <c:v>МА_5</c:v>
                </c:pt>
                <c:pt idx="3">
                  <c:v>РЯ_5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56.72</c:v>
                </c:pt>
                <c:pt idx="1">
                  <c:v>28.81</c:v>
                </c:pt>
                <c:pt idx="2">
                  <c:v>52.86</c:v>
                </c:pt>
                <c:pt idx="3">
                  <c:v>26.39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% соответсвия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БИ_5</c:v>
                </c:pt>
                <c:pt idx="1">
                  <c:v>ИС_5</c:v>
                </c:pt>
                <c:pt idx="2">
                  <c:v>МА_5</c:v>
                </c:pt>
                <c:pt idx="3">
                  <c:v>РЯ_5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38.81</c:v>
                </c:pt>
                <c:pt idx="1">
                  <c:v>69.489999999999995</c:v>
                </c:pt>
                <c:pt idx="2">
                  <c:v>31.43</c:v>
                </c:pt>
                <c:pt idx="3">
                  <c:v>61.11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% повышения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БИ_5</c:v>
                </c:pt>
                <c:pt idx="1">
                  <c:v>ИС_5</c:v>
                </c:pt>
                <c:pt idx="2">
                  <c:v>МА_5</c:v>
                </c:pt>
                <c:pt idx="3">
                  <c:v>РЯ_5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4.4800000000000004</c:v>
                </c:pt>
                <c:pt idx="1">
                  <c:v>1.69</c:v>
                </c:pt>
                <c:pt idx="2">
                  <c:v>15.71</c:v>
                </c:pt>
                <c:pt idx="3">
                  <c:v>12.5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51039536"/>
        <c:axId val="251040096"/>
      </c:barChart>
      <c:catAx>
        <c:axId val="2510395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51040096"/>
        <c:crosses val="autoZero"/>
        <c:auto val="1"/>
        <c:lblAlgn val="ctr"/>
        <c:lblOffset val="100"/>
        <c:noMultiLvlLbl val="0"/>
      </c:catAx>
      <c:valAx>
        <c:axId val="2510400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103953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понижения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МА_5 класс</c:v>
                </c:pt>
                <c:pt idx="1">
                  <c:v>МА_6 класс</c:v>
                </c:pt>
                <c:pt idx="2">
                  <c:v>МА_7 класс</c:v>
                </c:pt>
                <c:pt idx="3">
                  <c:v>МА_8 класс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52.86</c:v>
                </c:pt>
                <c:pt idx="1">
                  <c:v>27.45</c:v>
                </c:pt>
                <c:pt idx="2">
                  <c:v>48.53</c:v>
                </c:pt>
                <c:pt idx="3">
                  <c:v>67.86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% соответсвия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МА_5 класс</c:v>
                </c:pt>
                <c:pt idx="1">
                  <c:v>МА_6 класс</c:v>
                </c:pt>
                <c:pt idx="2">
                  <c:v>МА_7 класс</c:v>
                </c:pt>
                <c:pt idx="3">
                  <c:v>МА_8 класс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31.43</c:v>
                </c:pt>
                <c:pt idx="1">
                  <c:v>58.82</c:v>
                </c:pt>
                <c:pt idx="2">
                  <c:v>42.65</c:v>
                </c:pt>
                <c:pt idx="3">
                  <c:v>32.14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% повышения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МА_5 класс</c:v>
                </c:pt>
                <c:pt idx="1">
                  <c:v>МА_6 класс</c:v>
                </c:pt>
                <c:pt idx="2">
                  <c:v>МА_7 класс</c:v>
                </c:pt>
                <c:pt idx="3">
                  <c:v>МА_8 класс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15.71</c:v>
                </c:pt>
                <c:pt idx="1">
                  <c:v>13.73</c:v>
                </c:pt>
                <c:pt idx="2">
                  <c:v>8.82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51043456"/>
        <c:axId val="251044016"/>
      </c:barChart>
      <c:catAx>
        <c:axId val="2510434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51044016"/>
        <c:crosses val="autoZero"/>
        <c:auto val="1"/>
        <c:lblAlgn val="ctr"/>
        <c:lblOffset val="100"/>
        <c:noMultiLvlLbl val="0"/>
      </c:catAx>
      <c:valAx>
        <c:axId val="2510440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104345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Процент участников по школе</c:v>
                </c:pt>
              </c:strCache>
            </c:strRef>
          </c:tx>
          <c:cat>
            <c:numRef>
              <c:f>Лист1!$A$2:$A$19</c:f>
              <c:numCache>
                <c:formatCode>General</c:formatCode>
                <c:ptCount val="1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</c:numCache>
            </c:numRef>
          </c:cat>
          <c:val>
            <c:numRef>
              <c:f>Лист1!$B$2:$B$19</c:f>
              <c:numCache>
                <c:formatCode>General</c:formatCode>
                <c:ptCount val="1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1</c:v>
                </c:pt>
                <c:pt idx="6">
                  <c:v>3</c:v>
                </c:pt>
                <c:pt idx="7">
                  <c:v>1</c:v>
                </c:pt>
                <c:pt idx="8">
                  <c:v>1</c:v>
                </c:pt>
                <c:pt idx="9">
                  <c:v>4</c:v>
                </c:pt>
                <c:pt idx="10">
                  <c:v>8</c:v>
                </c:pt>
                <c:pt idx="11">
                  <c:v>7</c:v>
                </c:pt>
                <c:pt idx="12">
                  <c:v>10</c:v>
                </c:pt>
                <c:pt idx="13">
                  <c:v>11</c:v>
                </c:pt>
                <c:pt idx="14">
                  <c:v>12</c:v>
                </c:pt>
                <c:pt idx="15">
                  <c:v>14</c:v>
                </c:pt>
                <c:pt idx="16">
                  <c:v>15</c:v>
                </c:pt>
                <c:pt idx="17">
                  <c:v>10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Процент участников по району</c:v>
                </c:pt>
              </c:strCache>
            </c:strRef>
          </c:tx>
          <c:cat>
            <c:numRef>
              <c:f>Лист1!$A$2:$A$19</c:f>
              <c:numCache>
                <c:formatCode>General</c:formatCode>
                <c:ptCount val="1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</c:numCache>
            </c:numRef>
          </c:cat>
          <c:val>
            <c:numRef>
              <c:f>Лист1!$C$2:$C$19</c:f>
              <c:numCache>
                <c:formatCode>General</c:formatCode>
                <c:ptCount val="1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</c:v>
                </c:pt>
                <c:pt idx="4">
                  <c:v>3</c:v>
                </c:pt>
                <c:pt idx="5">
                  <c:v>4</c:v>
                </c:pt>
                <c:pt idx="6">
                  <c:v>5</c:v>
                </c:pt>
                <c:pt idx="7">
                  <c:v>6</c:v>
                </c:pt>
                <c:pt idx="8">
                  <c:v>13</c:v>
                </c:pt>
                <c:pt idx="9">
                  <c:v>12</c:v>
                </c:pt>
                <c:pt idx="10">
                  <c:v>13</c:v>
                </c:pt>
                <c:pt idx="11">
                  <c:v>15</c:v>
                </c:pt>
                <c:pt idx="12">
                  <c:v>7</c:v>
                </c:pt>
                <c:pt idx="13">
                  <c:v>8</c:v>
                </c:pt>
                <c:pt idx="14">
                  <c:v>7</c:v>
                </c:pt>
                <c:pt idx="15">
                  <c:v>6</c:v>
                </c:pt>
                <c:pt idx="16">
                  <c:v>4</c:v>
                </c:pt>
                <c:pt idx="17">
                  <c:v>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1594560"/>
        <c:axId val="251597360"/>
      </c:lineChart>
      <c:catAx>
        <c:axId val="251594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51597360"/>
        <c:crosses val="autoZero"/>
        <c:auto val="1"/>
        <c:lblAlgn val="ctr"/>
        <c:lblOffset val="100"/>
        <c:noMultiLvlLbl val="0"/>
      </c:catAx>
      <c:valAx>
        <c:axId val="2515973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159456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7947979863172844E-2"/>
          <c:y val="5.3000273576082904E-2"/>
          <c:w val="0.72037162772686203"/>
          <c:h val="0.8532347212316910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Первичный балл_район</c:v>
                </c:pt>
              </c:strCache>
            </c:strRef>
          </c:tx>
          <c:invertIfNegative val="0"/>
          <c:cat>
            <c:numRef>
              <c:f>Лист1!$A$2:$A$39</c:f>
              <c:numCache>
                <c:formatCode>General</c:formatCode>
                <c:ptCount val="3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</c:numCache>
            </c:numRef>
          </c:cat>
          <c:val>
            <c:numRef>
              <c:f>Лист1!$B$2:$B$39</c:f>
              <c:numCache>
                <c:formatCode>General</c:formatCode>
                <c:ptCount val="38"/>
                <c:pt idx="0">
                  <c:v>0.1</c:v>
                </c:pt>
                <c:pt idx="1">
                  <c:v>0.1</c:v>
                </c:pt>
                <c:pt idx="2">
                  <c:v>0.2</c:v>
                </c:pt>
                <c:pt idx="3">
                  <c:v>0.4</c:v>
                </c:pt>
                <c:pt idx="4">
                  <c:v>0.7</c:v>
                </c:pt>
                <c:pt idx="5">
                  <c:v>0.8</c:v>
                </c:pt>
                <c:pt idx="6">
                  <c:v>1</c:v>
                </c:pt>
                <c:pt idx="7">
                  <c:v>1.1000000000000001</c:v>
                </c:pt>
                <c:pt idx="8">
                  <c:v>1.4</c:v>
                </c:pt>
                <c:pt idx="9">
                  <c:v>1.1000000000000001</c:v>
                </c:pt>
                <c:pt idx="10">
                  <c:v>1.2</c:v>
                </c:pt>
                <c:pt idx="11">
                  <c:v>1.3</c:v>
                </c:pt>
                <c:pt idx="12">
                  <c:v>1.4</c:v>
                </c:pt>
                <c:pt idx="13">
                  <c:v>4.5</c:v>
                </c:pt>
                <c:pt idx="14">
                  <c:v>3.7</c:v>
                </c:pt>
                <c:pt idx="15">
                  <c:v>3.5</c:v>
                </c:pt>
                <c:pt idx="16">
                  <c:v>3.1</c:v>
                </c:pt>
                <c:pt idx="17">
                  <c:v>3.4</c:v>
                </c:pt>
                <c:pt idx="18">
                  <c:v>3.5</c:v>
                </c:pt>
                <c:pt idx="19">
                  <c:v>3.6</c:v>
                </c:pt>
                <c:pt idx="20">
                  <c:v>3.5</c:v>
                </c:pt>
                <c:pt idx="21">
                  <c:v>3.6</c:v>
                </c:pt>
                <c:pt idx="22">
                  <c:v>6</c:v>
                </c:pt>
                <c:pt idx="23">
                  <c:v>5</c:v>
                </c:pt>
                <c:pt idx="24">
                  <c:v>5</c:v>
                </c:pt>
                <c:pt idx="25">
                  <c:v>5</c:v>
                </c:pt>
                <c:pt idx="26">
                  <c:v>5.0999999999999996</c:v>
                </c:pt>
                <c:pt idx="27">
                  <c:v>5</c:v>
                </c:pt>
                <c:pt idx="28">
                  <c:v>4.9000000000000004</c:v>
                </c:pt>
                <c:pt idx="29">
                  <c:v>4.0999999999999996</c:v>
                </c:pt>
                <c:pt idx="30">
                  <c:v>4.0999999999999996</c:v>
                </c:pt>
                <c:pt idx="31">
                  <c:v>3.6</c:v>
                </c:pt>
                <c:pt idx="32">
                  <c:v>3.2</c:v>
                </c:pt>
                <c:pt idx="33">
                  <c:v>2.7</c:v>
                </c:pt>
                <c:pt idx="34">
                  <c:v>2</c:v>
                </c:pt>
                <c:pt idx="35">
                  <c:v>1.3</c:v>
                </c:pt>
                <c:pt idx="36">
                  <c:v>0.8</c:v>
                </c:pt>
                <c:pt idx="37">
                  <c:v>0.4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Первичный балл_ОО</c:v>
                </c:pt>
              </c:strCache>
            </c:strRef>
          </c:tx>
          <c:invertIfNegative val="0"/>
          <c:cat>
            <c:numRef>
              <c:f>Лист1!$A$2:$A$39</c:f>
              <c:numCache>
                <c:formatCode>General</c:formatCode>
                <c:ptCount val="3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</c:numCache>
            </c:numRef>
          </c:cat>
          <c:val>
            <c:numRef>
              <c:f>Лист1!$C$2:$C$39</c:f>
              <c:numCache>
                <c:formatCode>General</c:formatCode>
                <c:ptCount val="3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7</c:v>
                </c:pt>
                <c:pt idx="14">
                  <c:v>4.7</c:v>
                </c:pt>
                <c:pt idx="15">
                  <c:v>0</c:v>
                </c:pt>
                <c:pt idx="16">
                  <c:v>0</c:v>
                </c:pt>
                <c:pt idx="17">
                  <c:v>4.7</c:v>
                </c:pt>
                <c:pt idx="18">
                  <c:v>3.5</c:v>
                </c:pt>
                <c:pt idx="19">
                  <c:v>2.2999999999999998</c:v>
                </c:pt>
                <c:pt idx="20">
                  <c:v>2.2999999999999998</c:v>
                </c:pt>
                <c:pt idx="21">
                  <c:v>0</c:v>
                </c:pt>
                <c:pt idx="22">
                  <c:v>4.7</c:v>
                </c:pt>
                <c:pt idx="23">
                  <c:v>4.7</c:v>
                </c:pt>
                <c:pt idx="24">
                  <c:v>2.2999999999999998</c:v>
                </c:pt>
                <c:pt idx="25">
                  <c:v>2.2999999999999998</c:v>
                </c:pt>
                <c:pt idx="26">
                  <c:v>11.6</c:v>
                </c:pt>
                <c:pt idx="27">
                  <c:v>2.2999999999999998</c:v>
                </c:pt>
                <c:pt idx="28">
                  <c:v>4.5999999999999996</c:v>
                </c:pt>
                <c:pt idx="29">
                  <c:v>7</c:v>
                </c:pt>
                <c:pt idx="30">
                  <c:v>7</c:v>
                </c:pt>
                <c:pt idx="31">
                  <c:v>2.2999999999999998</c:v>
                </c:pt>
                <c:pt idx="32">
                  <c:v>16.3</c:v>
                </c:pt>
                <c:pt idx="33" formatCode="d\-mmm">
                  <c:v>11.6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2763376"/>
        <c:axId val="252763936"/>
      </c:barChart>
      <c:catAx>
        <c:axId val="252763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52763936"/>
        <c:crosses val="autoZero"/>
        <c:auto val="1"/>
        <c:lblAlgn val="ctr"/>
        <c:lblOffset val="100"/>
        <c:noMultiLvlLbl val="0"/>
      </c:catAx>
      <c:valAx>
        <c:axId val="2527639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27633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2385568607202788"/>
          <c:y val="4.9710874418971374E-2"/>
          <c:w val="0.26630824835420158"/>
          <c:h val="0.5307716705312313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7947979863172844E-2"/>
          <c:y val="5.3000273576082904E-2"/>
          <c:w val="0.60006841357945007"/>
          <c:h val="0.83906145612094896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Процент участников по школе</c:v>
                </c:pt>
              </c:strCache>
            </c:strRef>
          </c:tx>
          <c:cat>
            <c:numRef>
              <c:f>Лист1!$A$2:$A$21</c:f>
              <c:numCache>
                <c:formatCode>General</c:formatCode>
                <c:ptCount val="2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</c:numCache>
            </c:numRef>
          </c:cat>
          <c:val>
            <c:numRef>
              <c:f>Лист1!$B$2:$B$21</c:f>
              <c:numCache>
                <c:formatCode>General</c:formatCode>
                <c:ptCount val="20"/>
                <c:pt idx="0">
                  <c:v>1.4</c:v>
                </c:pt>
                <c:pt idx="1">
                  <c:v>2.9</c:v>
                </c:pt>
                <c:pt idx="2">
                  <c:v>2.9</c:v>
                </c:pt>
                <c:pt idx="3">
                  <c:v>4.3</c:v>
                </c:pt>
                <c:pt idx="4">
                  <c:v>5.7</c:v>
                </c:pt>
                <c:pt idx="5">
                  <c:v>4.3</c:v>
                </c:pt>
                <c:pt idx="6">
                  <c:v>7.1</c:v>
                </c:pt>
                <c:pt idx="7">
                  <c:v>2.9</c:v>
                </c:pt>
                <c:pt idx="8">
                  <c:v>11.4</c:v>
                </c:pt>
                <c:pt idx="9">
                  <c:v>7.1</c:v>
                </c:pt>
                <c:pt idx="10">
                  <c:v>14.3</c:v>
                </c:pt>
                <c:pt idx="11">
                  <c:v>17.100000000000001</c:v>
                </c:pt>
                <c:pt idx="12">
                  <c:v>4.3</c:v>
                </c:pt>
                <c:pt idx="13">
                  <c:v>5.7</c:v>
                </c:pt>
                <c:pt idx="14">
                  <c:v>2.9</c:v>
                </c:pt>
                <c:pt idx="15">
                  <c:v>1.4</c:v>
                </c:pt>
                <c:pt idx="16">
                  <c:v>2.9</c:v>
                </c:pt>
                <c:pt idx="17">
                  <c:v>1.4</c:v>
                </c:pt>
                <c:pt idx="18">
                  <c:v>0</c:v>
                </c:pt>
                <c:pt idx="19">
                  <c:v>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Процент участников по Василеостровскому району</c:v>
                </c:pt>
              </c:strCache>
            </c:strRef>
          </c:tx>
          <c:cat>
            <c:numRef>
              <c:f>Лист1!$A$2:$A$21</c:f>
              <c:numCache>
                <c:formatCode>General</c:formatCode>
                <c:ptCount val="2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</c:numCache>
            </c:numRef>
          </c:cat>
          <c:val>
            <c:numRef>
              <c:f>Лист1!$C$2:$C$21</c:f>
              <c:numCache>
                <c:formatCode>General</c:formatCode>
                <c:ptCount val="20"/>
                <c:pt idx="0">
                  <c:v>1.4</c:v>
                </c:pt>
                <c:pt idx="1">
                  <c:v>1.3</c:v>
                </c:pt>
                <c:pt idx="2">
                  <c:v>2.1</c:v>
                </c:pt>
                <c:pt idx="3">
                  <c:v>3.2</c:v>
                </c:pt>
                <c:pt idx="4">
                  <c:v>3.1</c:v>
                </c:pt>
                <c:pt idx="5">
                  <c:v>3.1</c:v>
                </c:pt>
                <c:pt idx="6">
                  <c:v>10.5</c:v>
                </c:pt>
                <c:pt idx="7">
                  <c:v>7.6</c:v>
                </c:pt>
                <c:pt idx="8">
                  <c:v>7.2</c:v>
                </c:pt>
                <c:pt idx="9">
                  <c:v>6.8</c:v>
                </c:pt>
                <c:pt idx="10">
                  <c:v>9</c:v>
                </c:pt>
                <c:pt idx="11">
                  <c:v>10.9</c:v>
                </c:pt>
                <c:pt idx="12">
                  <c:v>7.2</c:v>
                </c:pt>
                <c:pt idx="13">
                  <c:v>6.8</c:v>
                </c:pt>
                <c:pt idx="14">
                  <c:v>7.4</c:v>
                </c:pt>
                <c:pt idx="15">
                  <c:v>5</c:v>
                </c:pt>
                <c:pt idx="16">
                  <c:v>3.4</c:v>
                </c:pt>
                <c:pt idx="17">
                  <c:v>2.2999999999999998</c:v>
                </c:pt>
                <c:pt idx="18">
                  <c:v>1.4</c:v>
                </c:pt>
                <c:pt idx="19">
                  <c:v>0.3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Процент участников по СПб</c:v>
                </c:pt>
              </c:strCache>
            </c:strRef>
          </c:tx>
          <c:cat>
            <c:numRef>
              <c:f>Лист1!$A$2:$A$21</c:f>
              <c:numCache>
                <c:formatCode>General</c:formatCode>
                <c:ptCount val="2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</c:numCache>
            </c:numRef>
          </c:cat>
          <c:val>
            <c:numRef>
              <c:f>Лист1!$D$2:$D$21</c:f>
              <c:numCache>
                <c:formatCode>General</c:formatCode>
                <c:ptCount val="20"/>
                <c:pt idx="0">
                  <c:v>1</c:v>
                </c:pt>
                <c:pt idx="1">
                  <c:v>1.6</c:v>
                </c:pt>
                <c:pt idx="2">
                  <c:v>2.1</c:v>
                </c:pt>
                <c:pt idx="3">
                  <c:v>2.6</c:v>
                </c:pt>
                <c:pt idx="4">
                  <c:v>2.8</c:v>
                </c:pt>
                <c:pt idx="5">
                  <c:v>2.8</c:v>
                </c:pt>
                <c:pt idx="6">
                  <c:v>10.199999999999999</c:v>
                </c:pt>
                <c:pt idx="7">
                  <c:v>8</c:v>
                </c:pt>
                <c:pt idx="8">
                  <c:v>7.5</c:v>
                </c:pt>
                <c:pt idx="9">
                  <c:v>7.2</c:v>
                </c:pt>
                <c:pt idx="10">
                  <c:v>10</c:v>
                </c:pt>
                <c:pt idx="11">
                  <c:v>9</c:v>
                </c:pt>
                <c:pt idx="12">
                  <c:v>7.8</c:v>
                </c:pt>
                <c:pt idx="13">
                  <c:v>7</c:v>
                </c:pt>
                <c:pt idx="14">
                  <c:v>6.7</c:v>
                </c:pt>
                <c:pt idx="15">
                  <c:v>5.3</c:v>
                </c:pt>
                <c:pt idx="16">
                  <c:v>3.7</c:v>
                </c:pt>
                <c:pt idx="17">
                  <c:v>2.5</c:v>
                </c:pt>
                <c:pt idx="18">
                  <c:v>1.2</c:v>
                </c:pt>
                <c:pt idx="19">
                  <c:v>0.7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9273248"/>
        <c:axId val="249273808"/>
      </c:lineChart>
      <c:catAx>
        <c:axId val="249273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49273808"/>
        <c:crosses val="autoZero"/>
        <c:auto val="1"/>
        <c:lblAlgn val="ctr"/>
        <c:lblOffset val="100"/>
        <c:noMultiLvlLbl val="0"/>
      </c:catAx>
      <c:valAx>
        <c:axId val="2492738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492732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7752028213742965"/>
          <c:y val="4.5941959067757908E-2"/>
          <c:w val="0.32247971786257029"/>
          <c:h val="0.8720948012035285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 Доля обучающихся, условно переведённых по итогам </a:t>
            </a:r>
            <a:r>
              <a:rPr lang="ru-RU" dirty="0" smtClean="0"/>
              <a:t>2020-2021 </a:t>
            </a:r>
            <a:r>
              <a:rPr lang="ru-RU" dirty="0" err="1"/>
              <a:t>уч.г</a:t>
            </a:r>
            <a:r>
              <a:rPr lang="ru-RU" dirty="0"/>
              <a:t>.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 Доля обучающихся, условно переведённых по итогам 2017-2018 уч.г.</c:v>
                </c:pt>
              </c:strCache>
            </c:strRef>
          </c:tx>
          <c:cat>
            <c:strRef>
              <c:f>Лист1!$A$2:$A$15</c:f>
              <c:strCache>
                <c:ptCount val="14"/>
                <c:pt idx="0">
                  <c:v>Алгебра_угл.</c:v>
                </c:pt>
                <c:pt idx="1">
                  <c:v>Алгебра</c:v>
                </c:pt>
                <c:pt idx="2">
                  <c:v>Геометрия</c:v>
                </c:pt>
                <c:pt idx="3">
                  <c:v>Геометрия_угл.</c:v>
                </c:pt>
                <c:pt idx="4">
                  <c:v>Химия_угл.</c:v>
                </c:pt>
                <c:pt idx="5">
                  <c:v>Химия</c:v>
                </c:pt>
                <c:pt idx="6">
                  <c:v>Литература</c:v>
                </c:pt>
                <c:pt idx="7">
                  <c:v>Биология</c:v>
                </c:pt>
                <c:pt idx="8">
                  <c:v>История</c:v>
                </c:pt>
                <c:pt idx="9">
                  <c:v>Математика</c:v>
                </c:pt>
                <c:pt idx="10">
                  <c:v>Русский язык</c:v>
                </c:pt>
                <c:pt idx="11">
                  <c:v>Физическая культура</c:v>
                </c:pt>
                <c:pt idx="12">
                  <c:v>Физика</c:v>
                </c:pt>
                <c:pt idx="13">
                  <c:v>ОБЖ</c:v>
                </c:pt>
              </c:strCache>
            </c:strRef>
          </c:cat>
          <c:val>
            <c:numRef>
              <c:f>Лист1!$B$2:$B$15</c:f>
              <c:numCache>
                <c:formatCode>General</c:formatCode>
                <c:ptCount val="14"/>
                <c:pt idx="0">
                  <c:v>2</c:v>
                </c:pt>
                <c:pt idx="1">
                  <c:v>10</c:v>
                </c:pt>
                <c:pt idx="2">
                  <c:v>5</c:v>
                </c:pt>
                <c:pt idx="3">
                  <c:v>2</c:v>
                </c:pt>
                <c:pt idx="4">
                  <c:v>2</c:v>
                </c:pt>
                <c:pt idx="5">
                  <c:v>1</c:v>
                </c:pt>
                <c:pt idx="6">
                  <c:v>2</c:v>
                </c:pt>
                <c:pt idx="7">
                  <c:v>2</c:v>
                </c:pt>
                <c:pt idx="8">
                  <c:v>1</c:v>
                </c:pt>
                <c:pt idx="9">
                  <c:v>1</c:v>
                </c:pt>
                <c:pt idx="10">
                  <c:v>5</c:v>
                </c:pt>
                <c:pt idx="11">
                  <c:v>2</c:v>
                </c:pt>
                <c:pt idx="12">
                  <c:v>1</c:v>
                </c:pt>
                <c:pt idx="13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8530626640419945"/>
          <c:y val="8.7342623695406407E-2"/>
          <c:w val="0.30219373359580054"/>
          <c:h val="0.912657314290412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Итоги 2020-2021 </a:t>
            </a:r>
            <a:r>
              <a:rPr lang="ru-RU" dirty="0" err="1" smtClean="0"/>
              <a:t>уч.г</a:t>
            </a:r>
            <a:r>
              <a:rPr lang="ru-RU" dirty="0" smtClean="0"/>
              <a:t>.</a:t>
            </a:r>
            <a:endParaRPr lang="ru-RU" dirty="0"/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человек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6 класс</c:v>
                </c:pt>
                <c:pt idx="1">
                  <c:v>7 класс</c:v>
                </c:pt>
                <c:pt idx="2">
                  <c:v>8 класс</c:v>
                </c:pt>
                <c:pt idx="3">
                  <c:v>10 класс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</c:v>
                </c:pt>
                <c:pt idx="1">
                  <c:v>8</c:v>
                </c:pt>
                <c:pt idx="2">
                  <c:v>6</c:v>
                </c:pt>
                <c:pt idx="3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3389712"/>
        <c:axId val="253390272"/>
      </c:barChart>
      <c:catAx>
        <c:axId val="2533897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53390272"/>
        <c:crosses val="autoZero"/>
        <c:auto val="1"/>
        <c:lblAlgn val="ctr"/>
        <c:lblOffset val="100"/>
        <c:noMultiLvlLbl val="0"/>
      </c:catAx>
      <c:valAx>
        <c:axId val="2533902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338971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Успеваемость, %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2014-2015 уч.г.</c:v>
                </c:pt>
                <c:pt idx="1">
                  <c:v>2015-2016 уч.г.</c:v>
                </c:pt>
                <c:pt idx="2">
                  <c:v>2016-2017 уч.г.</c:v>
                </c:pt>
                <c:pt idx="3">
                  <c:v>2017-2018 уч.г.</c:v>
                </c:pt>
                <c:pt idx="4">
                  <c:v>2018-2019 уч.г.</c:v>
                </c:pt>
                <c:pt idx="5">
                  <c:v>2019-2020 уч.г.</c:v>
                </c:pt>
                <c:pt idx="6">
                  <c:v>2020-2021 уч.г.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100</c:v>
                </c:pt>
                <c:pt idx="1">
                  <c:v>100</c:v>
                </c:pt>
                <c:pt idx="2">
                  <c:v>99</c:v>
                </c:pt>
                <c:pt idx="3">
                  <c:v>99</c:v>
                </c:pt>
                <c:pt idx="4">
                  <c:v>99</c:v>
                </c:pt>
                <c:pt idx="5">
                  <c:v>99</c:v>
                </c:pt>
                <c:pt idx="6">
                  <c:v>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Качество знаний, %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0">
                  <c:v>2014-2015 уч.г.</c:v>
                </c:pt>
                <c:pt idx="1">
                  <c:v>2015-2016 уч.г.</c:v>
                </c:pt>
                <c:pt idx="2">
                  <c:v>2016-2017 уч.г.</c:v>
                </c:pt>
                <c:pt idx="3">
                  <c:v>2017-2018 уч.г.</c:v>
                </c:pt>
                <c:pt idx="4">
                  <c:v>2018-2019 уч.г.</c:v>
                </c:pt>
                <c:pt idx="5">
                  <c:v>2019-2020 уч.г.</c:v>
                </c:pt>
                <c:pt idx="6">
                  <c:v>2020-2021 уч.г.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35</c:v>
                </c:pt>
                <c:pt idx="1">
                  <c:v>41</c:v>
                </c:pt>
                <c:pt idx="2">
                  <c:v>61</c:v>
                </c:pt>
                <c:pt idx="3">
                  <c:v>60</c:v>
                </c:pt>
                <c:pt idx="4">
                  <c:v>60.4</c:v>
                </c:pt>
                <c:pt idx="5">
                  <c:v>67.099999999999994</c:v>
                </c:pt>
                <c:pt idx="6">
                  <c:v>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3783456"/>
        <c:axId val="253784016"/>
      </c:barChart>
      <c:catAx>
        <c:axId val="2537834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53784016"/>
        <c:crosses val="autoZero"/>
        <c:auto val="1"/>
        <c:lblAlgn val="ctr"/>
        <c:lblOffset val="100"/>
        <c:noMultiLvlLbl val="0"/>
      </c:catAx>
      <c:valAx>
        <c:axId val="2537840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378345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D22499-DDF8-456D-ABDA-C3FCD4A833C4}" type="doc">
      <dgm:prSet loTypeId="urn:microsoft.com/office/officeart/2005/8/layout/default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759A5F4C-513F-40C1-99B5-15382E5215F6}">
      <dgm:prSet phldrT="[Текст]"/>
      <dgm:spPr/>
      <dgm:t>
        <a:bodyPr/>
        <a:lstStyle/>
        <a:p>
          <a:r>
            <a:rPr lang="ru-RU" dirty="0" smtClean="0"/>
            <a:t>Предметные</a:t>
          </a:r>
          <a:endParaRPr lang="ru-RU" dirty="0"/>
        </a:p>
      </dgm:t>
    </dgm:pt>
    <dgm:pt modelId="{4710320B-15E7-4D56-B367-439EC21E3712}" type="parTrans" cxnId="{1CE6AD61-ABD6-4704-A7EF-537AA0D32CE4}">
      <dgm:prSet/>
      <dgm:spPr/>
      <dgm:t>
        <a:bodyPr/>
        <a:lstStyle/>
        <a:p>
          <a:endParaRPr lang="ru-RU"/>
        </a:p>
      </dgm:t>
    </dgm:pt>
    <dgm:pt modelId="{4E681E61-B293-4A62-9069-F82D25625BA6}" type="sibTrans" cxnId="{1CE6AD61-ABD6-4704-A7EF-537AA0D32CE4}">
      <dgm:prSet/>
      <dgm:spPr/>
      <dgm:t>
        <a:bodyPr/>
        <a:lstStyle/>
        <a:p>
          <a:endParaRPr lang="ru-RU"/>
        </a:p>
      </dgm:t>
    </dgm:pt>
    <dgm:pt modelId="{8AB5CB39-DD26-463C-ABB9-748D268402C4}">
      <dgm:prSet phldrT="[Текст]"/>
      <dgm:spPr/>
      <dgm:t>
        <a:bodyPr/>
        <a:lstStyle/>
        <a:p>
          <a:r>
            <a:rPr lang="ru-RU" dirty="0" err="1" smtClean="0"/>
            <a:t>Метапредметные</a:t>
          </a:r>
          <a:endParaRPr lang="ru-RU" dirty="0"/>
        </a:p>
      </dgm:t>
    </dgm:pt>
    <dgm:pt modelId="{4967B2B3-2A82-4607-BF3B-5E055DB3AB26}" type="parTrans" cxnId="{703A269F-8A02-4578-BFA5-D9D9965625E8}">
      <dgm:prSet/>
      <dgm:spPr/>
      <dgm:t>
        <a:bodyPr/>
        <a:lstStyle/>
        <a:p>
          <a:endParaRPr lang="ru-RU"/>
        </a:p>
      </dgm:t>
    </dgm:pt>
    <dgm:pt modelId="{41680435-CEE3-498B-BB88-D4E13C5CDCCF}" type="sibTrans" cxnId="{703A269F-8A02-4578-BFA5-D9D9965625E8}">
      <dgm:prSet/>
      <dgm:spPr/>
      <dgm:t>
        <a:bodyPr/>
        <a:lstStyle/>
        <a:p>
          <a:endParaRPr lang="ru-RU"/>
        </a:p>
      </dgm:t>
    </dgm:pt>
    <dgm:pt modelId="{C9F8AA12-096E-4D2E-A684-0B6950241AA9}">
      <dgm:prSet phldrT="[Текст]"/>
      <dgm:spPr/>
      <dgm:t>
        <a:bodyPr/>
        <a:lstStyle/>
        <a:p>
          <a:r>
            <a:rPr lang="ru-RU" dirty="0" smtClean="0"/>
            <a:t>Личностные</a:t>
          </a:r>
          <a:endParaRPr lang="ru-RU" dirty="0"/>
        </a:p>
      </dgm:t>
    </dgm:pt>
    <dgm:pt modelId="{E9DBA0DD-6192-4B0F-A851-F20CF3A96D47}" type="parTrans" cxnId="{F6AA76AA-1736-48E3-B96D-321E9068B323}">
      <dgm:prSet/>
      <dgm:spPr/>
      <dgm:t>
        <a:bodyPr/>
        <a:lstStyle/>
        <a:p>
          <a:endParaRPr lang="ru-RU"/>
        </a:p>
      </dgm:t>
    </dgm:pt>
    <dgm:pt modelId="{F8B1C3AE-BF81-471E-8101-98E493628996}" type="sibTrans" cxnId="{F6AA76AA-1736-48E3-B96D-321E9068B323}">
      <dgm:prSet/>
      <dgm:spPr/>
      <dgm:t>
        <a:bodyPr/>
        <a:lstStyle/>
        <a:p>
          <a:endParaRPr lang="ru-RU"/>
        </a:p>
      </dgm:t>
    </dgm:pt>
    <dgm:pt modelId="{E4875501-A7FA-41F6-93F8-6EC23C39757B}">
      <dgm:prSet phldrT="[Текст]"/>
      <dgm:spPr/>
      <dgm:t>
        <a:bodyPr/>
        <a:lstStyle/>
        <a:p>
          <a:r>
            <a:rPr lang="ru-RU" dirty="0" smtClean="0"/>
            <a:t>Достижения на конкурсах, соревнованиях, олимпиадах различного уровня</a:t>
          </a:r>
          <a:endParaRPr lang="ru-RU" dirty="0"/>
        </a:p>
      </dgm:t>
    </dgm:pt>
    <dgm:pt modelId="{4998AA1E-05CE-4159-914A-DE22DDD97DEA}" type="parTrans" cxnId="{CC4F868E-DF05-4D5A-9E2D-05CAF233EDB4}">
      <dgm:prSet/>
      <dgm:spPr/>
      <dgm:t>
        <a:bodyPr/>
        <a:lstStyle/>
        <a:p>
          <a:endParaRPr lang="ru-RU"/>
        </a:p>
      </dgm:t>
    </dgm:pt>
    <dgm:pt modelId="{59D59768-A4EE-4461-8F5C-D9A9A092B27B}" type="sibTrans" cxnId="{CC4F868E-DF05-4D5A-9E2D-05CAF233EDB4}">
      <dgm:prSet/>
      <dgm:spPr/>
      <dgm:t>
        <a:bodyPr/>
        <a:lstStyle/>
        <a:p>
          <a:endParaRPr lang="ru-RU"/>
        </a:p>
      </dgm:t>
    </dgm:pt>
    <dgm:pt modelId="{37903E0E-FB62-4890-8225-2564AB6CA66B}">
      <dgm:prSet phldrT="[Текст]"/>
      <dgm:spPr/>
      <dgm:t>
        <a:bodyPr/>
        <a:lstStyle/>
        <a:p>
          <a:r>
            <a:rPr lang="ru-RU" dirty="0" smtClean="0"/>
            <a:t>Удовлетворённость родителей качеством образовательных результатов</a:t>
          </a:r>
          <a:endParaRPr lang="ru-RU" dirty="0"/>
        </a:p>
      </dgm:t>
    </dgm:pt>
    <dgm:pt modelId="{AF47ADB9-F677-4266-9CF6-CBD695F46A28}" type="parTrans" cxnId="{62C2CB76-F028-4B4C-9DF0-15AA31E28945}">
      <dgm:prSet/>
      <dgm:spPr/>
      <dgm:t>
        <a:bodyPr/>
        <a:lstStyle/>
        <a:p>
          <a:endParaRPr lang="ru-RU"/>
        </a:p>
      </dgm:t>
    </dgm:pt>
    <dgm:pt modelId="{136E9DE6-AA5E-4217-B4FC-EE3CFA59A6A8}" type="sibTrans" cxnId="{62C2CB76-F028-4B4C-9DF0-15AA31E28945}">
      <dgm:prSet/>
      <dgm:spPr/>
      <dgm:t>
        <a:bodyPr/>
        <a:lstStyle/>
        <a:p>
          <a:endParaRPr lang="ru-RU"/>
        </a:p>
      </dgm:t>
    </dgm:pt>
    <dgm:pt modelId="{975879EF-FD23-4EF9-A2DD-2FA496200749}" type="pres">
      <dgm:prSet presAssocID="{F2D22499-DDF8-456D-ABDA-C3FCD4A833C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0974DB1-C92F-4084-89AE-112F8B8FEFA0}" type="pres">
      <dgm:prSet presAssocID="{759A5F4C-513F-40C1-99B5-15382E5215F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853E1C-FFF7-419C-ADED-F0A74B876018}" type="pres">
      <dgm:prSet presAssocID="{4E681E61-B293-4A62-9069-F82D25625BA6}" presName="sibTrans" presStyleCnt="0"/>
      <dgm:spPr/>
    </dgm:pt>
    <dgm:pt modelId="{5DB8802F-3C08-4905-A6C0-8CE30E169385}" type="pres">
      <dgm:prSet presAssocID="{8AB5CB39-DD26-463C-ABB9-748D268402C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C0F19D-A286-4AD1-9FD7-F8616A81FE7C}" type="pres">
      <dgm:prSet presAssocID="{41680435-CEE3-498B-BB88-D4E13C5CDCCF}" presName="sibTrans" presStyleCnt="0"/>
      <dgm:spPr/>
    </dgm:pt>
    <dgm:pt modelId="{DC3F3624-A432-47DC-A69B-DABFA23DE3FD}" type="pres">
      <dgm:prSet presAssocID="{C9F8AA12-096E-4D2E-A684-0B6950241AA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5A4881-C0A5-47C3-BF8D-982506209BFD}" type="pres">
      <dgm:prSet presAssocID="{F8B1C3AE-BF81-471E-8101-98E493628996}" presName="sibTrans" presStyleCnt="0"/>
      <dgm:spPr/>
    </dgm:pt>
    <dgm:pt modelId="{B49E1F34-BD1A-4F52-86F2-727097C802EE}" type="pres">
      <dgm:prSet presAssocID="{E4875501-A7FA-41F6-93F8-6EC23C39757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E79093-865F-4BF8-85E1-E47C0E60F3E7}" type="pres">
      <dgm:prSet presAssocID="{59D59768-A4EE-4461-8F5C-D9A9A092B27B}" presName="sibTrans" presStyleCnt="0"/>
      <dgm:spPr/>
    </dgm:pt>
    <dgm:pt modelId="{70DD7ED6-BA64-4BCF-A856-A82ED6B89454}" type="pres">
      <dgm:prSet presAssocID="{37903E0E-FB62-4890-8225-2564AB6CA66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CF74BC-6CA7-4E20-B283-5A7DEA563975}" type="presOf" srcId="{E4875501-A7FA-41F6-93F8-6EC23C39757B}" destId="{B49E1F34-BD1A-4F52-86F2-727097C802EE}" srcOrd="0" destOrd="0" presId="urn:microsoft.com/office/officeart/2005/8/layout/default"/>
    <dgm:cxn modelId="{9F5DE5CA-1CCC-424D-AC82-0C1450F64B06}" type="presOf" srcId="{F2D22499-DDF8-456D-ABDA-C3FCD4A833C4}" destId="{975879EF-FD23-4EF9-A2DD-2FA496200749}" srcOrd="0" destOrd="0" presId="urn:microsoft.com/office/officeart/2005/8/layout/default"/>
    <dgm:cxn modelId="{62C2CB76-F028-4B4C-9DF0-15AA31E28945}" srcId="{F2D22499-DDF8-456D-ABDA-C3FCD4A833C4}" destId="{37903E0E-FB62-4890-8225-2564AB6CA66B}" srcOrd="4" destOrd="0" parTransId="{AF47ADB9-F677-4266-9CF6-CBD695F46A28}" sibTransId="{136E9DE6-AA5E-4217-B4FC-EE3CFA59A6A8}"/>
    <dgm:cxn modelId="{5443AB1E-17CD-4A48-AC4D-766B9ACF69B0}" type="presOf" srcId="{8AB5CB39-DD26-463C-ABB9-748D268402C4}" destId="{5DB8802F-3C08-4905-A6C0-8CE30E169385}" srcOrd="0" destOrd="0" presId="urn:microsoft.com/office/officeart/2005/8/layout/default"/>
    <dgm:cxn modelId="{1CE6AD61-ABD6-4704-A7EF-537AA0D32CE4}" srcId="{F2D22499-DDF8-456D-ABDA-C3FCD4A833C4}" destId="{759A5F4C-513F-40C1-99B5-15382E5215F6}" srcOrd="0" destOrd="0" parTransId="{4710320B-15E7-4D56-B367-439EC21E3712}" sibTransId="{4E681E61-B293-4A62-9069-F82D25625BA6}"/>
    <dgm:cxn modelId="{1936E77A-4474-4F3E-90CE-CD0D0FE3A443}" type="presOf" srcId="{759A5F4C-513F-40C1-99B5-15382E5215F6}" destId="{80974DB1-C92F-4084-89AE-112F8B8FEFA0}" srcOrd="0" destOrd="0" presId="urn:microsoft.com/office/officeart/2005/8/layout/default"/>
    <dgm:cxn modelId="{CC4F868E-DF05-4D5A-9E2D-05CAF233EDB4}" srcId="{F2D22499-DDF8-456D-ABDA-C3FCD4A833C4}" destId="{E4875501-A7FA-41F6-93F8-6EC23C39757B}" srcOrd="3" destOrd="0" parTransId="{4998AA1E-05CE-4159-914A-DE22DDD97DEA}" sibTransId="{59D59768-A4EE-4461-8F5C-D9A9A092B27B}"/>
    <dgm:cxn modelId="{703A269F-8A02-4578-BFA5-D9D9965625E8}" srcId="{F2D22499-DDF8-456D-ABDA-C3FCD4A833C4}" destId="{8AB5CB39-DD26-463C-ABB9-748D268402C4}" srcOrd="1" destOrd="0" parTransId="{4967B2B3-2A82-4607-BF3B-5E055DB3AB26}" sibTransId="{41680435-CEE3-498B-BB88-D4E13C5CDCCF}"/>
    <dgm:cxn modelId="{F6AA76AA-1736-48E3-B96D-321E9068B323}" srcId="{F2D22499-DDF8-456D-ABDA-C3FCD4A833C4}" destId="{C9F8AA12-096E-4D2E-A684-0B6950241AA9}" srcOrd="2" destOrd="0" parTransId="{E9DBA0DD-6192-4B0F-A851-F20CF3A96D47}" sibTransId="{F8B1C3AE-BF81-471E-8101-98E493628996}"/>
    <dgm:cxn modelId="{2F290E85-0524-41A4-BB71-EAB721346D92}" type="presOf" srcId="{C9F8AA12-096E-4D2E-A684-0B6950241AA9}" destId="{DC3F3624-A432-47DC-A69B-DABFA23DE3FD}" srcOrd="0" destOrd="0" presId="urn:microsoft.com/office/officeart/2005/8/layout/default"/>
    <dgm:cxn modelId="{DD9E3522-7A8E-4B69-BBC3-46B96335C4D5}" type="presOf" srcId="{37903E0E-FB62-4890-8225-2564AB6CA66B}" destId="{70DD7ED6-BA64-4BCF-A856-A82ED6B89454}" srcOrd="0" destOrd="0" presId="urn:microsoft.com/office/officeart/2005/8/layout/default"/>
    <dgm:cxn modelId="{9BFD2B62-6A0E-440A-A972-A9892922F3DB}" type="presParOf" srcId="{975879EF-FD23-4EF9-A2DD-2FA496200749}" destId="{80974DB1-C92F-4084-89AE-112F8B8FEFA0}" srcOrd="0" destOrd="0" presId="urn:microsoft.com/office/officeart/2005/8/layout/default"/>
    <dgm:cxn modelId="{80C66AC5-C156-4492-ABBA-203B7392DB62}" type="presParOf" srcId="{975879EF-FD23-4EF9-A2DD-2FA496200749}" destId="{B9853E1C-FFF7-419C-ADED-F0A74B876018}" srcOrd="1" destOrd="0" presId="urn:microsoft.com/office/officeart/2005/8/layout/default"/>
    <dgm:cxn modelId="{C346A36E-CEFB-468F-8276-D979E71702B2}" type="presParOf" srcId="{975879EF-FD23-4EF9-A2DD-2FA496200749}" destId="{5DB8802F-3C08-4905-A6C0-8CE30E169385}" srcOrd="2" destOrd="0" presId="urn:microsoft.com/office/officeart/2005/8/layout/default"/>
    <dgm:cxn modelId="{18EC70F2-7335-4E81-A3DD-C6D444BA16EC}" type="presParOf" srcId="{975879EF-FD23-4EF9-A2DD-2FA496200749}" destId="{9EC0F19D-A286-4AD1-9FD7-F8616A81FE7C}" srcOrd="3" destOrd="0" presId="urn:microsoft.com/office/officeart/2005/8/layout/default"/>
    <dgm:cxn modelId="{87C8BAF6-8831-4378-A2DC-44492BE188B5}" type="presParOf" srcId="{975879EF-FD23-4EF9-A2DD-2FA496200749}" destId="{DC3F3624-A432-47DC-A69B-DABFA23DE3FD}" srcOrd="4" destOrd="0" presId="urn:microsoft.com/office/officeart/2005/8/layout/default"/>
    <dgm:cxn modelId="{A0578453-7D88-4052-BA70-FA18CECD6102}" type="presParOf" srcId="{975879EF-FD23-4EF9-A2DD-2FA496200749}" destId="{BA5A4881-C0A5-47C3-BF8D-982506209BFD}" srcOrd="5" destOrd="0" presId="urn:microsoft.com/office/officeart/2005/8/layout/default"/>
    <dgm:cxn modelId="{EF153156-D186-4B85-AEF6-64709607FD12}" type="presParOf" srcId="{975879EF-FD23-4EF9-A2DD-2FA496200749}" destId="{B49E1F34-BD1A-4F52-86F2-727097C802EE}" srcOrd="6" destOrd="0" presId="urn:microsoft.com/office/officeart/2005/8/layout/default"/>
    <dgm:cxn modelId="{34773E26-5554-4E29-AF99-7420F78DAA42}" type="presParOf" srcId="{975879EF-FD23-4EF9-A2DD-2FA496200749}" destId="{C5E79093-865F-4BF8-85E1-E47C0E60F3E7}" srcOrd="7" destOrd="0" presId="urn:microsoft.com/office/officeart/2005/8/layout/default"/>
    <dgm:cxn modelId="{2A45525B-5D0D-43B1-92AF-097C32428287}" type="presParOf" srcId="{975879EF-FD23-4EF9-A2DD-2FA496200749}" destId="{70DD7ED6-BA64-4BCF-A856-A82ED6B8945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79C2A3-91FF-4550-B53F-B4E2D54FB5CC}" type="doc">
      <dgm:prSet loTypeId="urn:microsoft.com/office/officeart/2005/8/layout/defaul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FD7FC4B5-89A9-4F06-963F-B7BDB1254316}">
      <dgm:prSet phldrT="[Текст]"/>
      <dgm:spPr/>
      <dgm:t>
        <a:bodyPr/>
        <a:lstStyle/>
        <a:p>
          <a:r>
            <a:rPr lang="ru-RU" b="1" dirty="0" smtClean="0"/>
            <a:t>Промежуточная аттестация</a:t>
          </a:r>
          <a:endParaRPr lang="ru-RU" b="1" dirty="0"/>
        </a:p>
      </dgm:t>
    </dgm:pt>
    <dgm:pt modelId="{92EB39D5-FB45-4FA4-8393-0BD05EC5BAE5}" type="parTrans" cxnId="{BCA85DE5-6D64-4806-ABFF-CCB8F447F8C5}">
      <dgm:prSet/>
      <dgm:spPr/>
      <dgm:t>
        <a:bodyPr/>
        <a:lstStyle/>
        <a:p>
          <a:endParaRPr lang="ru-RU"/>
        </a:p>
      </dgm:t>
    </dgm:pt>
    <dgm:pt modelId="{34EA3E01-434E-49C2-9312-47DF74EABD0D}" type="sibTrans" cxnId="{BCA85DE5-6D64-4806-ABFF-CCB8F447F8C5}">
      <dgm:prSet/>
      <dgm:spPr/>
      <dgm:t>
        <a:bodyPr/>
        <a:lstStyle/>
        <a:p>
          <a:endParaRPr lang="ru-RU"/>
        </a:p>
      </dgm:t>
    </dgm:pt>
    <dgm:pt modelId="{196BF7CD-62C8-427C-886B-85C465F7823B}">
      <dgm:prSet phldrT="[Текст]"/>
      <dgm:spPr/>
      <dgm:t>
        <a:bodyPr/>
        <a:lstStyle/>
        <a:p>
          <a:r>
            <a:rPr lang="ru-RU" b="1" dirty="0" smtClean="0"/>
            <a:t>ВПР</a:t>
          </a:r>
          <a:endParaRPr lang="ru-RU" b="1" dirty="0"/>
        </a:p>
      </dgm:t>
    </dgm:pt>
    <dgm:pt modelId="{D7FE892A-6AB6-4C8C-BE03-1D27509867B1}" type="parTrans" cxnId="{58C205DF-4594-4115-8371-7BD6B254E785}">
      <dgm:prSet/>
      <dgm:spPr/>
      <dgm:t>
        <a:bodyPr/>
        <a:lstStyle/>
        <a:p>
          <a:endParaRPr lang="ru-RU"/>
        </a:p>
      </dgm:t>
    </dgm:pt>
    <dgm:pt modelId="{8C9B7875-7238-4694-9D28-4A5BB9A6C8E3}" type="sibTrans" cxnId="{58C205DF-4594-4115-8371-7BD6B254E785}">
      <dgm:prSet/>
      <dgm:spPr/>
      <dgm:t>
        <a:bodyPr/>
        <a:lstStyle/>
        <a:p>
          <a:endParaRPr lang="ru-RU"/>
        </a:p>
      </dgm:t>
    </dgm:pt>
    <dgm:pt modelId="{23996E8E-A26C-4E66-A302-F95987594433}">
      <dgm:prSet phldrT="[Текст]"/>
      <dgm:spPr/>
      <dgm:t>
        <a:bodyPr/>
        <a:lstStyle/>
        <a:p>
          <a:r>
            <a:rPr lang="ru-RU" b="1" dirty="0" smtClean="0"/>
            <a:t>РДР</a:t>
          </a:r>
          <a:endParaRPr lang="ru-RU" b="1" dirty="0"/>
        </a:p>
      </dgm:t>
    </dgm:pt>
    <dgm:pt modelId="{2E34CE44-8010-4E66-A930-E987DB55D067}" type="parTrans" cxnId="{589DBF19-14B9-4957-8FBB-342E88EBB948}">
      <dgm:prSet/>
      <dgm:spPr/>
      <dgm:t>
        <a:bodyPr/>
        <a:lstStyle/>
        <a:p>
          <a:endParaRPr lang="ru-RU"/>
        </a:p>
      </dgm:t>
    </dgm:pt>
    <dgm:pt modelId="{072A8426-01AE-42D5-B696-5C65D2024C4A}" type="sibTrans" cxnId="{589DBF19-14B9-4957-8FBB-342E88EBB948}">
      <dgm:prSet/>
      <dgm:spPr/>
      <dgm:t>
        <a:bodyPr/>
        <a:lstStyle/>
        <a:p>
          <a:endParaRPr lang="ru-RU"/>
        </a:p>
      </dgm:t>
    </dgm:pt>
    <dgm:pt modelId="{FD0455A8-1CA2-47F2-A38A-B769C04C5430}">
      <dgm:prSet phldrT="[Текст]"/>
      <dgm:spPr/>
      <dgm:t>
        <a:bodyPr/>
        <a:lstStyle/>
        <a:p>
          <a:r>
            <a:rPr lang="ru-RU" b="1" dirty="0" smtClean="0"/>
            <a:t>Итоговая оценка по предметам, не выносимых на ГИА</a:t>
          </a:r>
          <a:endParaRPr lang="ru-RU" b="1" dirty="0"/>
        </a:p>
      </dgm:t>
    </dgm:pt>
    <dgm:pt modelId="{7712FA2D-E288-4EDB-AF05-9D98A5159ED2}" type="parTrans" cxnId="{00CAA2C0-6436-4E2D-9038-FD53CDDF2CAF}">
      <dgm:prSet/>
      <dgm:spPr/>
      <dgm:t>
        <a:bodyPr/>
        <a:lstStyle/>
        <a:p>
          <a:endParaRPr lang="ru-RU"/>
        </a:p>
      </dgm:t>
    </dgm:pt>
    <dgm:pt modelId="{473D88E6-F849-4C25-98C7-A925B5EF832D}" type="sibTrans" cxnId="{00CAA2C0-6436-4E2D-9038-FD53CDDF2CAF}">
      <dgm:prSet/>
      <dgm:spPr/>
      <dgm:t>
        <a:bodyPr/>
        <a:lstStyle/>
        <a:p>
          <a:endParaRPr lang="ru-RU"/>
        </a:p>
      </dgm:t>
    </dgm:pt>
    <dgm:pt modelId="{03EAC81F-C6D1-4F48-9247-F5699C0E60FB}">
      <dgm:prSet phldrT="[Текст]"/>
      <dgm:spPr/>
      <dgm:t>
        <a:bodyPr/>
        <a:lstStyle/>
        <a:p>
          <a:r>
            <a:rPr lang="ru-RU" b="1" dirty="0" smtClean="0"/>
            <a:t>ГИА</a:t>
          </a:r>
          <a:endParaRPr lang="ru-RU" b="1" dirty="0"/>
        </a:p>
      </dgm:t>
    </dgm:pt>
    <dgm:pt modelId="{30D513B1-7171-47AB-8AF4-05C597B4E47C}" type="parTrans" cxnId="{61D0AA45-767B-4BCE-A9A0-A7DD088B4531}">
      <dgm:prSet/>
      <dgm:spPr/>
      <dgm:t>
        <a:bodyPr/>
        <a:lstStyle/>
        <a:p>
          <a:endParaRPr lang="ru-RU"/>
        </a:p>
      </dgm:t>
    </dgm:pt>
    <dgm:pt modelId="{4C26D602-E917-468C-9A88-283B3D961E9B}" type="sibTrans" cxnId="{61D0AA45-767B-4BCE-A9A0-A7DD088B4531}">
      <dgm:prSet/>
      <dgm:spPr/>
      <dgm:t>
        <a:bodyPr/>
        <a:lstStyle/>
        <a:p>
          <a:endParaRPr lang="ru-RU"/>
        </a:p>
      </dgm:t>
    </dgm:pt>
    <dgm:pt modelId="{CDCD4B5D-8F8D-4BB5-A6FA-D7BDC7AF5DBE}" type="pres">
      <dgm:prSet presAssocID="{A879C2A3-91FF-4550-B53F-B4E2D54FB5C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1A930E-8A54-4486-B03E-08A5415B7FA7}" type="pres">
      <dgm:prSet presAssocID="{FD7FC4B5-89A9-4F06-963F-B7BDB125431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7CCD50-2E63-47D7-AE1E-65762C5B5D01}" type="pres">
      <dgm:prSet presAssocID="{34EA3E01-434E-49C2-9312-47DF74EABD0D}" presName="sibTrans" presStyleCnt="0"/>
      <dgm:spPr/>
    </dgm:pt>
    <dgm:pt modelId="{BD9535D6-3464-41EB-A413-E5ECBB4EB059}" type="pres">
      <dgm:prSet presAssocID="{196BF7CD-62C8-427C-886B-85C465F7823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70029D-335D-4E06-BFAA-EADB1B6C4B89}" type="pres">
      <dgm:prSet presAssocID="{8C9B7875-7238-4694-9D28-4A5BB9A6C8E3}" presName="sibTrans" presStyleCnt="0"/>
      <dgm:spPr/>
    </dgm:pt>
    <dgm:pt modelId="{54DA07A2-4E3C-478A-BE7B-54A077CA09EF}" type="pres">
      <dgm:prSet presAssocID="{23996E8E-A26C-4E66-A302-F9598759443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FC4C0E-A4DC-4D87-B702-94B0AFCAD074}" type="pres">
      <dgm:prSet presAssocID="{072A8426-01AE-42D5-B696-5C65D2024C4A}" presName="sibTrans" presStyleCnt="0"/>
      <dgm:spPr/>
    </dgm:pt>
    <dgm:pt modelId="{18A8031B-CDDB-4C3C-ADD8-0A438FC75C3A}" type="pres">
      <dgm:prSet presAssocID="{FD0455A8-1CA2-47F2-A38A-B769C04C543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337B5F-80D9-43F7-A966-DB3A2EAF5104}" type="pres">
      <dgm:prSet presAssocID="{473D88E6-F849-4C25-98C7-A925B5EF832D}" presName="sibTrans" presStyleCnt="0"/>
      <dgm:spPr/>
    </dgm:pt>
    <dgm:pt modelId="{7A56B2F2-1CA2-4F70-A9F2-B6F84393BEF0}" type="pres">
      <dgm:prSet presAssocID="{03EAC81F-C6D1-4F48-9247-F5699C0E60F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4C7201-78AF-485B-8CF8-3B3558637892}" type="presOf" srcId="{FD0455A8-1CA2-47F2-A38A-B769C04C5430}" destId="{18A8031B-CDDB-4C3C-ADD8-0A438FC75C3A}" srcOrd="0" destOrd="0" presId="urn:microsoft.com/office/officeart/2005/8/layout/default"/>
    <dgm:cxn modelId="{8B50A3DB-7892-4BDC-B418-01030019F674}" type="presOf" srcId="{196BF7CD-62C8-427C-886B-85C465F7823B}" destId="{BD9535D6-3464-41EB-A413-E5ECBB4EB059}" srcOrd="0" destOrd="0" presId="urn:microsoft.com/office/officeart/2005/8/layout/default"/>
    <dgm:cxn modelId="{3A454BE0-D776-44A7-91DB-85320E13F314}" type="presOf" srcId="{23996E8E-A26C-4E66-A302-F95987594433}" destId="{54DA07A2-4E3C-478A-BE7B-54A077CA09EF}" srcOrd="0" destOrd="0" presId="urn:microsoft.com/office/officeart/2005/8/layout/default"/>
    <dgm:cxn modelId="{61D0AA45-767B-4BCE-A9A0-A7DD088B4531}" srcId="{A879C2A3-91FF-4550-B53F-B4E2D54FB5CC}" destId="{03EAC81F-C6D1-4F48-9247-F5699C0E60FB}" srcOrd="4" destOrd="0" parTransId="{30D513B1-7171-47AB-8AF4-05C597B4E47C}" sibTransId="{4C26D602-E917-468C-9A88-283B3D961E9B}"/>
    <dgm:cxn modelId="{BCA85DE5-6D64-4806-ABFF-CCB8F447F8C5}" srcId="{A879C2A3-91FF-4550-B53F-B4E2D54FB5CC}" destId="{FD7FC4B5-89A9-4F06-963F-B7BDB1254316}" srcOrd="0" destOrd="0" parTransId="{92EB39D5-FB45-4FA4-8393-0BD05EC5BAE5}" sibTransId="{34EA3E01-434E-49C2-9312-47DF74EABD0D}"/>
    <dgm:cxn modelId="{140CB4F5-89B7-4680-AD47-D7F37089D539}" type="presOf" srcId="{03EAC81F-C6D1-4F48-9247-F5699C0E60FB}" destId="{7A56B2F2-1CA2-4F70-A9F2-B6F84393BEF0}" srcOrd="0" destOrd="0" presId="urn:microsoft.com/office/officeart/2005/8/layout/default"/>
    <dgm:cxn modelId="{703B8480-49E4-48BA-91C7-A94EAFC2602B}" type="presOf" srcId="{A879C2A3-91FF-4550-B53F-B4E2D54FB5CC}" destId="{CDCD4B5D-8F8D-4BB5-A6FA-D7BDC7AF5DBE}" srcOrd="0" destOrd="0" presId="urn:microsoft.com/office/officeart/2005/8/layout/default"/>
    <dgm:cxn modelId="{58C205DF-4594-4115-8371-7BD6B254E785}" srcId="{A879C2A3-91FF-4550-B53F-B4E2D54FB5CC}" destId="{196BF7CD-62C8-427C-886B-85C465F7823B}" srcOrd="1" destOrd="0" parTransId="{D7FE892A-6AB6-4C8C-BE03-1D27509867B1}" sibTransId="{8C9B7875-7238-4694-9D28-4A5BB9A6C8E3}"/>
    <dgm:cxn modelId="{00CAA2C0-6436-4E2D-9038-FD53CDDF2CAF}" srcId="{A879C2A3-91FF-4550-B53F-B4E2D54FB5CC}" destId="{FD0455A8-1CA2-47F2-A38A-B769C04C5430}" srcOrd="3" destOrd="0" parTransId="{7712FA2D-E288-4EDB-AF05-9D98A5159ED2}" sibTransId="{473D88E6-F849-4C25-98C7-A925B5EF832D}"/>
    <dgm:cxn modelId="{56F29BDF-171D-44F1-94E5-4A81BF0AE31C}" type="presOf" srcId="{FD7FC4B5-89A9-4F06-963F-B7BDB1254316}" destId="{451A930E-8A54-4486-B03E-08A5415B7FA7}" srcOrd="0" destOrd="0" presId="urn:microsoft.com/office/officeart/2005/8/layout/default"/>
    <dgm:cxn modelId="{589DBF19-14B9-4957-8FBB-342E88EBB948}" srcId="{A879C2A3-91FF-4550-B53F-B4E2D54FB5CC}" destId="{23996E8E-A26C-4E66-A302-F95987594433}" srcOrd="2" destOrd="0" parTransId="{2E34CE44-8010-4E66-A930-E987DB55D067}" sibTransId="{072A8426-01AE-42D5-B696-5C65D2024C4A}"/>
    <dgm:cxn modelId="{A9492210-99F1-4D2C-8707-BBB253307EFB}" type="presParOf" srcId="{CDCD4B5D-8F8D-4BB5-A6FA-D7BDC7AF5DBE}" destId="{451A930E-8A54-4486-B03E-08A5415B7FA7}" srcOrd="0" destOrd="0" presId="urn:microsoft.com/office/officeart/2005/8/layout/default"/>
    <dgm:cxn modelId="{E0786997-1196-4DDA-A382-1CC4F16D753B}" type="presParOf" srcId="{CDCD4B5D-8F8D-4BB5-A6FA-D7BDC7AF5DBE}" destId="{847CCD50-2E63-47D7-AE1E-65762C5B5D01}" srcOrd="1" destOrd="0" presId="urn:microsoft.com/office/officeart/2005/8/layout/default"/>
    <dgm:cxn modelId="{9AF242A4-84DE-4F6C-9A52-13CF52A5DBD7}" type="presParOf" srcId="{CDCD4B5D-8F8D-4BB5-A6FA-D7BDC7AF5DBE}" destId="{BD9535D6-3464-41EB-A413-E5ECBB4EB059}" srcOrd="2" destOrd="0" presId="urn:microsoft.com/office/officeart/2005/8/layout/default"/>
    <dgm:cxn modelId="{ECC72B66-E4D3-4972-A7D8-3B66EA751500}" type="presParOf" srcId="{CDCD4B5D-8F8D-4BB5-A6FA-D7BDC7AF5DBE}" destId="{F470029D-335D-4E06-BFAA-EADB1B6C4B89}" srcOrd="3" destOrd="0" presId="urn:microsoft.com/office/officeart/2005/8/layout/default"/>
    <dgm:cxn modelId="{6F4FC5A0-14C4-46FF-87EE-E1E6F28EA7C4}" type="presParOf" srcId="{CDCD4B5D-8F8D-4BB5-A6FA-D7BDC7AF5DBE}" destId="{54DA07A2-4E3C-478A-BE7B-54A077CA09EF}" srcOrd="4" destOrd="0" presId="urn:microsoft.com/office/officeart/2005/8/layout/default"/>
    <dgm:cxn modelId="{2EB4EEA7-70EF-47E1-88C4-512CE5295335}" type="presParOf" srcId="{CDCD4B5D-8F8D-4BB5-A6FA-D7BDC7AF5DBE}" destId="{09FC4C0E-A4DC-4D87-B702-94B0AFCAD074}" srcOrd="5" destOrd="0" presId="urn:microsoft.com/office/officeart/2005/8/layout/default"/>
    <dgm:cxn modelId="{7D84F8A5-36CF-4E53-B328-D0BE3723686B}" type="presParOf" srcId="{CDCD4B5D-8F8D-4BB5-A6FA-D7BDC7AF5DBE}" destId="{18A8031B-CDDB-4C3C-ADD8-0A438FC75C3A}" srcOrd="6" destOrd="0" presId="urn:microsoft.com/office/officeart/2005/8/layout/default"/>
    <dgm:cxn modelId="{FCC1B75C-0CAB-4935-81C7-6565063F1073}" type="presParOf" srcId="{CDCD4B5D-8F8D-4BB5-A6FA-D7BDC7AF5DBE}" destId="{2C337B5F-80D9-43F7-A966-DB3A2EAF5104}" srcOrd="7" destOrd="0" presId="urn:microsoft.com/office/officeart/2005/8/layout/default"/>
    <dgm:cxn modelId="{E72EF46D-5D9F-4E90-86B1-8E88BB504449}" type="presParOf" srcId="{CDCD4B5D-8F8D-4BB5-A6FA-D7BDC7AF5DBE}" destId="{7A56B2F2-1CA2-4F70-A9F2-B6F84393BEF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5DFDEA9-A07E-4513-B2C5-09BDADC2736D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F129D4-CCE6-4FB4-9EE4-E870096A3941}">
      <dgm:prSet phldrT="[Текст]"/>
      <dgm:spPr/>
      <dgm:t>
        <a:bodyPr/>
        <a:lstStyle/>
        <a:p>
          <a:r>
            <a:rPr lang="ru-RU" dirty="0" smtClean="0"/>
            <a:t>Завышенные результаты</a:t>
          </a:r>
          <a:endParaRPr lang="ru-RU" dirty="0"/>
        </a:p>
      </dgm:t>
    </dgm:pt>
    <dgm:pt modelId="{187135B4-BA64-4CB4-ADD1-00375B88FE78}" type="parTrans" cxnId="{F88656EE-52AC-44FA-B128-16049C06715F}">
      <dgm:prSet/>
      <dgm:spPr/>
      <dgm:t>
        <a:bodyPr/>
        <a:lstStyle/>
        <a:p>
          <a:endParaRPr lang="ru-RU"/>
        </a:p>
      </dgm:t>
    </dgm:pt>
    <dgm:pt modelId="{ADD7FE49-AE27-4A4C-ACC7-46AE836C5BCF}" type="sibTrans" cxnId="{F88656EE-52AC-44FA-B128-16049C06715F}">
      <dgm:prSet/>
      <dgm:spPr/>
      <dgm:t>
        <a:bodyPr/>
        <a:lstStyle/>
        <a:p>
          <a:endParaRPr lang="ru-RU"/>
        </a:p>
      </dgm:t>
    </dgm:pt>
    <dgm:pt modelId="{1DE5D966-E5CB-4ADA-86B4-DF3579E9944F}">
      <dgm:prSet phldrT="[Текст]"/>
      <dgm:spPr/>
      <dgm:t>
        <a:bodyPr/>
        <a:lstStyle/>
        <a:p>
          <a:r>
            <a:rPr lang="ru-RU" dirty="0" smtClean="0"/>
            <a:t>Несоответствие школьным отметкам</a:t>
          </a:r>
          <a:endParaRPr lang="ru-RU" dirty="0"/>
        </a:p>
      </dgm:t>
    </dgm:pt>
    <dgm:pt modelId="{0BA3ED9B-A7C8-40BD-8186-E4EDEA3B1528}" type="parTrans" cxnId="{86B616BB-B534-482A-AC3D-2765717FE438}">
      <dgm:prSet/>
      <dgm:spPr/>
      <dgm:t>
        <a:bodyPr/>
        <a:lstStyle/>
        <a:p>
          <a:endParaRPr lang="ru-RU"/>
        </a:p>
      </dgm:t>
    </dgm:pt>
    <dgm:pt modelId="{4BA6F861-9A00-4DB2-9917-948453725997}" type="sibTrans" cxnId="{86B616BB-B534-482A-AC3D-2765717FE438}">
      <dgm:prSet/>
      <dgm:spPr/>
      <dgm:t>
        <a:bodyPr/>
        <a:lstStyle/>
        <a:p>
          <a:endParaRPr lang="ru-RU"/>
        </a:p>
      </dgm:t>
    </dgm:pt>
    <dgm:pt modelId="{E98F645F-BE2B-414D-9CDE-EBB5D6AB09F3}">
      <dgm:prSet phldrT="[Текст]"/>
      <dgm:spPr/>
      <dgm:t>
        <a:bodyPr/>
        <a:lstStyle/>
        <a:p>
          <a:r>
            <a:rPr lang="ru-RU" dirty="0" smtClean="0"/>
            <a:t>Резкое изменение результатов от 2020 к 2021 году</a:t>
          </a:r>
          <a:endParaRPr lang="ru-RU" dirty="0"/>
        </a:p>
      </dgm:t>
    </dgm:pt>
    <dgm:pt modelId="{F6D0F00E-6F2A-49AF-B18F-C7F5786D62AA}" type="parTrans" cxnId="{EEC38057-FFD7-4DC2-B88C-429FADB311E2}">
      <dgm:prSet/>
      <dgm:spPr/>
      <dgm:t>
        <a:bodyPr/>
        <a:lstStyle/>
        <a:p>
          <a:endParaRPr lang="ru-RU"/>
        </a:p>
      </dgm:t>
    </dgm:pt>
    <dgm:pt modelId="{8EE4E72A-EA7A-4432-8D4A-376DA47062A4}" type="sibTrans" cxnId="{EEC38057-FFD7-4DC2-B88C-429FADB311E2}">
      <dgm:prSet/>
      <dgm:spPr/>
      <dgm:t>
        <a:bodyPr/>
        <a:lstStyle/>
        <a:p>
          <a:endParaRPr lang="ru-RU"/>
        </a:p>
      </dgm:t>
    </dgm:pt>
    <dgm:pt modelId="{FD6DC987-9817-4750-AC44-21B6AA8565B4}" type="pres">
      <dgm:prSet presAssocID="{B5DFDEA9-A07E-4513-B2C5-09BDADC2736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F356FB-6DE7-480D-9A7F-C3C8DF19ADB9}" type="pres">
      <dgm:prSet presAssocID="{B5DFDEA9-A07E-4513-B2C5-09BDADC2736D}" presName="dummyMaxCanvas" presStyleCnt="0">
        <dgm:presLayoutVars/>
      </dgm:prSet>
      <dgm:spPr/>
    </dgm:pt>
    <dgm:pt modelId="{5B1B6016-7835-4E59-884A-85CB7B6BAE2B}" type="pres">
      <dgm:prSet presAssocID="{B5DFDEA9-A07E-4513-B2C5-09BDADC2736D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EE91AD-FBF7-4294-B269-6820452AE71C}" type="pres">
      <dgm:prSet presAssocID="{B5DFDEA9-A07E-4513-B2C5-09BDADC2736D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12CEF5-E40E-4BD7-BD22-203B139DF097}" type="pres">
      <dgm:prSet presAssocID="{B5DFDEA9-A07E-4513-B2C5-09BDADC2736D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5CE77-8FEF-4FB9-99C6-79EAF0226B0F}" type="pres">
      <dgm:prSet presAssocID="{B5DFDEA9-A07E-4513-B2C5-09BDADC2736D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68CE5D-CD69-4C1E-BA77-7B080900D910}" type="pres">
      <dgm:prSet presAssocID="{B5DFDEA9-A07E-4513-B2C5-09BDADC2736D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415590-E6FC-47AE-B477-0D62A0DC1A91}" type="pres">
      <dgm:prSet presAssocID="{B5DFDEA9-A07E-4513-B2C5-09BDADC2736D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5CBD30-E696-444E-AAC0-17E9567213A6}" type="pres">
      <dgm:prSet presAssocID="{B5DFDEA9-A07E-4513-B2C5-09BDADC2736D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D56744-8B4E-4E5E-A6E8-AFC4908BB0FA}" type="pres">
      <dgm:prSet presAssocID="{B5DFDEA9-A07E-4513-B2C5-09BDADC2736D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DD7593-0D6A-45DF-BD66-4E7F9BCCD8FA}" type="presOf" srcId="{07F129D4-CCE6-4FB4-9EE4-E870096A3941}" destId="{5B1B6016-7835-4E59-884A-85CB7B6BAE2B}" srcOrd="0" destOrd="0" presId="urn:microsoft.com/office/officeart/2005/8/layout/vProcess5"/>
    <dgm:cxn modelId="{EEC38057-FFD7-4DC2-B88C-429FADB311E2}" srcId="{B5DFDEA9-A07E-4513-B2C5-09BDADC2736D}" destId="{E98F645F-BE2B-414D-9CDE-EBB5D6AB09F3}" srcOrd="2" destOrd="0" parTransId="{F6D0F00E-6F2A-49AF-B18F-C7F5786D62AA}" sibTransId="{8EE4E72A-EA7A-4432-8D4A-376DA47062A4}"/>
    <dgm:cxn modelId="{70D5EC1D-34A2-438A-9456-33BD41809E76}" type="presOf" srcId="{07F129D4-CCE6-4FB4-9EE4-E870096A3941}" destId="{9D415590-E6FC-47AE-B477-0D62A0DC1A91}" srcOrd="1" destOrd="0" presId="urn:microsoft.com/office/officeart/2005/8/layout/vProcess5"/>
    <dgm:cxn modelId="{D4455E31-FF76-4020-85FD-B55BA98822A6}" type="presOf" srcId="{1DE5D966-E5CB-4ADA-86B4-DF3579E9944F}" destId="{E45CBD30-E696-444E-AAC0-17E9567213A6}" srcOrd="1" destOrd="0" presId="urn:microsoft.com/office/officeart/2005/8/layout/vProcess5"/>
    <dgm:cxn modelId="{9ACCA998-CFFC-4BEA-BFDA-914E551D1536}" type="presOf" srcId="{1DE5D966-E5CB-4ADA-86B4-DF3579E9944F}" destId="{28EE91AD-FBF7-4294-B269-6820452AE71C}" srcOrd="0" destOrd="0" presId="urn:microsoft.com/office/officeart/2005/8/layout/vProcess5"/>
    <dgm:cxn modelId="{6D8DDA02-4526-4DDB-8BEB-56085B61AFEC}" type="presOf" srcId="{ADD7FE49-AE27-4A4C-ACC7-46AE836C5BCF}" destId="{FEE5CE77-8FEF-4FB9-99C6-79EAF0226B0F}" srcOrd="0" destOrd="0" presId="urn:microsoft.com/office/officeart/2005/8/layout/vProcess5"/>
    <dgm:cxn modelId="{498079F4-DDC8-4E6B-A599-E221E4737638}" type="presOf" srcId="{B5DFDEA9-A07E-4513-B2C5-09BDADC2736D}" destId="{FD6DC987-9817-4750-AC44-21B6AA8565B4}" srcOrd="0" destOrd="0" presId="urn:microsoft.com/office/officeart/2005/8/layout/vProcess5"/>
    <dgm:cxn modelId="{FF71927C-1FCB-4EA4-904D-8E45F82BBB66}" type="presOf" srcId="{E98F645F-BE2B-414D-9CDE-EBB5D6AB09F3}" destId="{EB12CEF5-E40E-4BD7-BD22-203B139DF097}" srcOrd="0" destOrd="0" presId="urn:microsoft.com/office/officeart/2005/8/layout/vProcess5"/>
    <dgm:cxn modelId="{14144C0E-6CDA-4280-BF74-673D431252A9}" type="presOf" srcId="{E98F645F-BE2B-414D-9CDE-EBB5D6AB09F3}" destId="{3BD56744-8B4E-4E5E-A6E8-AFC4908BB0FA}" srcOrd="1" destOrd="0" presId="urn:microsoft.com/office/officeart/2005/8/layout/vProcess5"/>
    <dgm:cxn modelId="{F88656EE-52AC-44FA-B128-16049C06715F}" srcId="{B5DFDEA9-A07E-4513-B2C5-09BDADC2736D}" destId="{07F129D4-CCE6-4FB4-9EE4-E870096A3941}" srcOrd="0" destOrd="0" parTransId="{187135B4-BA64-4CB4-ADD1-00375B88FE78}" sibTransId="{ADD7FE49-AE27-4A4C-ACC7-46AE836C5BCF}"/>
    <dgm:cxn modelId="{7FBEA606-FE26-4C0E-AD1B-02D80F375DB1}" type="presOf" srcId="{4BA6F861-9A00-4DB2-9917-948453725997}" destId="{C268CE5D-CD69-4C1E-BA77-7B080900D910}" srcOrd="0" destOrd="0" presId="urn:microsoft.com/office/officeart/2005/8/layout/vProcess5"/>
    <dgm:cxn modelId="{86B616BB-B534-482A-AC3D-2765717FE438}" srcId="{B5DFDEA9-A07E-4513-B2C5-09BDADC2736D}" destId="{1DE5D966-E5CB-4ADA-86B4-DF3579E9944F}" srcOrd="1" destOrd="0" parTransId="{0BA3ED9B-A7C8-40BD-8186-E4EDEA3B1528}" sibTransId="{4BA6F861-9A00-4DB2-9917-948453725997}"/>
    <dgm:cxn modelId="{507869C1-DD72-4AAA-B135-7BF77AD43485}" type="presParOf" srcId="{FD6DC987-9817-4750-AC44-21B6AA8565B4}" destId="{F5F356FB-6DE7-480D-9A7F-C3C8DF19ADB9}" srcOrd="0" destOrd="0" presId="urn:microsoft.com/office/officeart/2005/8/layout/vProcess5"/>
    <dgm:cxn modelId="{C216B0E6-05F8-483E-87B2-68C7268D7D5A}" type="presParOf" srcId="{FD6DC987-9817-4750-AC44-21B6AA8565B4}" destId="{5B1B6016-7835-4E59-884A-85CB7B6BAE2B}" srcOrd="1" destOrd="0" presId="urn:microsoft.com/office/officeart/2005/8/layout/vProcess5"/>
    <dgm:cxn modelId="{51626416-8592-44DC-A17B-3AFF6F8338EE}" type="presParOf" srcId="{FD6DC987-9817-4750-AC44-21B6AA8565B4}" destId="{28EE91AD-FBF7-4294-B269-6820452AE71C}" srcOrd="2" destOrd="0" presId="urn:microsoft.com/office/officeart/2005/8/layout/vProcess5"/>
    <dgm:cxn modelId="{4CC610F5-096B-4F87-ACF1-444F2026C7EC}" type="presParOf" srcId="{FD6DC987-9817-4750-AC44-21B6AA8565B4}" destId="{EB12CEF5-E40E-4BD7-BD22-203B139DF097}" srcOrd="3" destOrd="0" presId="urn:microsoft.com/office/officeart/2005/8/layout/vProcess5"/>
    <dgm:cxn modelId="{7C0D0217-336E-4273-8883-2E337A8B412A}" type="presParOf" srcId="{FD6DC987-9817-4750-AC44-21B6AA8565B4}" destId="{FEE5CE77-8FEF-4FB9-99C6-79EAF0226B0F}" srcOrd="4" destOrd="0" presId="urn:microsoft.com/office/officeart/2005/8/layout/vProcess5"/>
    <dgm:cxn modelId="{938B96FD-5422-4094-ABCD-3FDE6C59E514}" type="presParOf" srcId="{FD6DC987-9817-4750-AC44-21B6AA8565B4}" destId="{C268CE5D-CD69-4C1E-BA77-7B080900D910}" srcOrd="5" destOrd="0" presId="urn:microsoft.com/office/officeart/2005/8/layout/vProcess5"/>
    <dgm:cxn modelId="{2F53DC69-D549-4E52-8DA9-659220B84D3E}" type="presParOf" srcId="{FD6DC987-9817-4750-AC44-21B6AA8565B4}" destId="{9D415590-E6FC-47AE-B477-0D62A0DC1A91}" srcOrd="6" destOrd="0" presId="urn:microsoft.com/office/officeart/2005/8/layout/vProcess5"/>
    <dgm:cxn modelId="{B14096B3-CE6D-4F1D-8CBF-38AF91791709}" type="presParOf" srcId="{FD6DC987-9817-4750-AC44-21B6AA8565B4}" destId="{E45CBD30-E696-444E-AAC0-17E9567213A6}" srcOrd="7" destOrd="0" presId="urn:microsoft.com/office/officeart/2005/8/layout/vProcess5"/>
    <dgm:cxn modelId="{551FC21F-5182-4A4A-9CEF-BFE91F48D58D}" type="presParOf" srcId="{FD6DC987-9817-4750-AC44-21B6AA8565B4}" destId="{3BD56744-8B4E-4E5E-A6E8-AFC4908BB0FA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5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DA889E-5E1D-46BE-9909-B055C1439ACC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2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5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2E6AA7-94C2-4D76-8A07-79366FE48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7854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5587" cy="49617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915" y="4"/>
            <a:ext cx="2946674" cy="49617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412718-148F-4036-B23A-8AFA13B387D3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334" y="4716023"/>
            <a:ext cx="5439010" cy="446793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429732"/>
            <a:ext cx="2945587" cy="49617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915" y="9429732"/>
            <a:ext cx="2946674" cy="49617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5F7056-FE04-4005-B19D-0023127088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442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 lang="ru-RU"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78873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5F7056-FE04-4005-B19D-00231270883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784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Критический уровень:</a:t>
            </a:r>
            <a:r>
              <a:rPr lang="ru-RU" baseline="0" dirty="0" smtClean="0"/>
              <a:t> </a:t>
            </a:r>
            <a:r>
              <a:rPr lang="ru-RU" dirty="0" smtClean="0"/>
              <a:t>заданий–дефицитов - 30% и более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5F7056-FE04-4005-B19D-00231270883D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360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ФЯ_7</a:t>
            </a:r>
            <a:r>
              <a:rPr lang="ru-RU" baseline="0" dirty="0" smtClean="0"/>
              <a:t> Дефицитов нет, но успеваемость только 70%.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5F7056-FE04-4005-B19D-00231270883D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610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671C5E3-2E02-4EAA-837F-77CA8F9063EC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75D2771-BC0B-4927-92C1-8EC7A69A1501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1C5E3-2E02-4EAA-837F-77CA8F9063EC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D2771-BC0B-4927-92C1-8EC7A69A1501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671C5E3-2E02-4EAA-837F-77CA8F9063EC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75D2771-BC0B-4927-92C1-8EC7A69A150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600" dirty="0" smtClean="0"/>
              <a:t>Итоги ВПР-2021. Использование результатов ВПР в управлении качеством образования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3767862"/>
            <a:ext cx="7416824" cy="1752600"/>
          </a:xfrm>
        </p:spPr>
        <p:txBody>
          <a:bodyPr/>
          <a:lstStyle/>
          <a:p>
            <a:pPr algn="l"/>
            <a:r>
              <a:rPr lang="ru-RU" dirty="0" smtClean="0"/>
              <a:t>Прокофьева Наталья Борисовна,</a:t>
            </a:r>
          </a:p>
          <a:p>
            <a:pPr algn="l"/>
            <a:r>
              <a:rPr lang="ru-RU" dirty="0" smtClean="0"/>
              <a:t>зам. директора по УВР ГБОУ СОШ № 4 Кусто</a:t>
            </a:r>
          </a:p>
          <a:p>
            <a:r>
              <a:rPr lang="ru-RU" dirty="0" smtClean="0"/>
              <a:t>31 августа 2021 года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7836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sz="2800" dirty="0" smtClean="0"/>
              <a:t>Федеральный </a:t>
            </a:r>
            <a:r>
              <a:rPr lang="ru-RU" sz="2800" dirty="0"/>
              <a:t>закон от 29.12.2012 года № </a:t>
            </a:r>
            <a:r>
              <a:rPr lang="ru-RU" sz="2800" dirty="0" smtClean="0"/>
              <a:t>273-ФЗ «Об образовании в </a:t>
            </a:r>
            <a:r>
              <a:rPr lang="ru-RU" sz="2800" dirty="0"/>
              <a:t>Российской </a:t>
            </a:r>
            <a:r>
              <a:rPr lang="ru-RU" sz="2800" dirty="0" smtClean="0"/>
              <a:t>Федерации»</a:t>
            </a:r>
          </a:p>
          <a:p>
            <a:pPr marL="114300" indent="0">
              <a:buNone/>
            </a:pPr>
            <a:r>
              <a:rPr lang="ru-RU" sz="2800" b="1" dirty="0" smtClean="0"/>
              <a:t>Статья 28, </a:t>
            </a:r>
            <a:r>
              <a:rPr lang="ru-RU" sz="2800" b="1" dirty="0"/>
              <a:t>часть </a:t>
            </a:r>
            <a:r>
              <a:rPr lang="ru-RU" sz="2800" b="1" dirty="0" smtClean="0"/>
              <a:t>3, </a:t>
            </a:r>
            <a:r>
              <a:rPr lang="ru-RU" sz="2800" b="1" dirty="0"/>
              <a:t>пункт 13</a:t>
            </a:r>
            <a:endParaRPr lang="ru-RU" sz="2800" dirty="0"/>
          </a:p>
          <a:p>
            <a:pPr marL="114300" indent="0">
              <a:buNone/>
            </a:pPr>
            <a:r>
              <a:rPr lang="ru-RU" sz="2800" dirty="0"/>
              <a:t>3. К компетенции образовательной организации в установленной сфере деятельности относятся:</a:t>
            </a:r>
          </a:p>
          <a:p>
            <a:r>
              <a:rPr lang="ru-RU" sz="2800" dirty="0"/>
              <a:t>13) проведение </a:t>
            </a:r>
            <a:r>
              <a:rPr lang="ru-RU" sz="2800" dirty="0" err="1"/>
              <a:t>самообследования</a:t>
            </a:r>
            <a:r>
              <a:rPr lang="ru-RU" sz="2800" dirty="0"/>
              <a:t>, обеспечение функционирования внутренней системы оценки качества образования…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2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545911"/>
            <a:ext cx="8229600" cy="857440"/>
          </a:xfrm>
        </p:spPr>
        <p:txBody>
          <a:bodyPr/>
          <a:lstStyle/>
          <a:p>
            <a:r>
              <a:rPr lang="ru-RU" sz="2800" b="1" dirty="0">
                <a:solidFill>
                  <a:srgbClr val="7030A0"/>
                </a:solidFill>
              </a:rPr>
              <a:t>ВСОКО – </a:t>
            </a:r>
            <a:r>
              <a:rPr lang="ru-RU" sz="2800" b="1" dirty="0" smtClean="0">
                <a:solidFill>
                  <a:srgbClr val="7030A0"/>
                </a:solidFill>
              </a:rPr>
              <a:t>внутренняя </a:t>
            </a:r>
            <a:r>
              <a:rPr lang="ru-RU" sz="2800" b="1" dirty="0">
                <a:solidFill>
                  <a:srgbClr val="7030A0"/>
                </a:solidFill>
              </a:rPr>
              <a:t>система оценки качества </a:t>
            </a:r>
            <a:r>
              <a:rPr lang="ru-RU" sz="2800" b="1" dirty="0" smtClean="0">
                <a:solidFill>
                  <a:srgbClr val="7030A0"/>
                </a:solidFill>
              </a:rPr>
              <a:t>образования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951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3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327547"/>
            <a:ext cx="8229600" cy="1075804"/>
          </a:xfrm>
        </p:spPr>
        <p:txBody>
          <a:bodyPr/>
          <a:lstStyle/>
          <a:p>
            <a:r>
              <a:rPr lang="ru-RU" sz="3600" b="1" dirty="0" smtClean="0"/>
              <a:t>Оценка образовательных результатов обучающихся</a:t>
            </a:r>
            <a:endParaRPr lang="ru-RU" sz="3600" b="1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120907618"/>
              </p:ext>
            </p:extLst>
          </p:nvPr>
        </p:nvGraphicFramePr>
        <p:xfrm>
          <a:off x="1373875" y="1600200"/>
          <a:ext cx="6096000" cy="4283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6447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4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36728"/>
            <a:ext cx="8229600" cy="964241"/>
          </a:xfrm>
        </p:spPr>
        <p:txBody>
          <a:bodyPr/>
          <a:lstStyle/>
          <a:p>
            <a:r>
              <a:rPr lang="ru-RU" sz="2800" b="1" dirty="0" smtClean="0"/>
              <a:t>Формы оценки достижения ПРЕДМЕТНЫХ образовательных результатов</a:t>
            </a:r>
            <a:endParaRPr lang="ru-RU" sz="2800" b="1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714176672"/>
              </p:ext>
            </p:extLst>
          </p:nvPr>
        </p:nvGraphicFramePr>
        <p:xfrm>
          <a:off x="1523999" y="1799431"/>
          <a:ext cx="6309816" cy="43267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6234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ВПР – это работы, организованные по отдельным учебным предметам для оценки уровня подготовки обучающихся с учётом требований ФГОС,</a:t>
            </a:r>
          </a:p>
          <a:p>
            <a:r>
              <a:rPr lang="ru-RU" b="1" dirty="0" smtClean="0"/>
              <a:t>Организация ВПР предусматривает единое расписание, использование единых федеральных текстов заданий и критериев оценивания.</a:t>
            </a:r>
          </a:p>
          <a:p>
            <a:r>
              <a:rPr lang="ru-RU" b="1" dirty="0" smtClean="0"/>
              <a:t>Содержание и структура ВПР определяется на основе ФГОС с учётом Примерной ООП ОО и содержания учебников, включённых в Федеральный перечень на 2020-2021 </a:t>
            </a:r>
            <a:r>
              <a:rPr lang="ru-RU" b="1" dirty="0" err="1" smtClean="0"/>
              <a:t>уч.г</a:t>
            </a:r>
            <a:r>
              <a:rPr lang="ru-RU" b="1" dirty="0" smtClean="0"/>
              <a:t>.</a:t>
            </a:r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ВПР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5954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/>
              <a:t>Использование результатов ВПР</a:t>
            </a:r>
            <a:endParaRPr lang="ru-RU" sz="40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 smtClean="0"/>
              <a:t>ОБЩЕРОССИЙСКИЙ</a:t>
            </a:r>
            <a:endParaRPr lang="ru-RU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dirty="0" smtClean="0"/>
              <a:t>Развитие единого образовательного пространства</a:t>
            </a:r>
          </a:p>
          <a:p>
            <a:r>
              <a:rPr lang="ru-RU" b="1" dirty="0" smtClean="0"/>
              <a:t>Формирование единых ориентиров в оценке результатов обучения</a:t>
            </a:r>
          </a:p>
          <a:p>
            <a:r>
              <a:rPr lang="ru-RU" b="1" dirty="0" smtClean="0"/>
              <a:t>Мониторинг введения ФГОС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b="1" dirty="0" smtClean="0"/>
              <a:t>РЕГИОНАЛЬНЫЙ</a:t>
            </a:r>
            <a:endParaRPr lang="ru-RU" b="1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b="1" dirty="0" smtClean="0"/>
              <a:t>Диагностика качества образования</a:t>
            </a:r>
          </a:p>
          <a:p>
            <a:r>
              <a:rPr lang="ru-RU" b="1" dirty="0" smtClean="0"/>
              <a:t>Формирование программ повышения квалификации учителей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279892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/>
              <a:t>Использование результатов ВПР</a:t>
            </a:r>
            <a:endParaRPr lang="ru-RU" sz="40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 smtClean="0"/>
              <a:t>ШКОЛЬНЫЙ</a:t>
            </a:r>
            <a:endParaRPr lang="ru-RU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ru-RU" b="1" dirty="0" smtClean="0"/>
              <a:t>Самодиагностика</a:t>
            </a:r>
          </a:p>
          <a:p>
            <a:r>
              <a:rPr lang="ru-RU" b="1" dirty="0" smtClean="0"/>
              <a:t>Повышение квалификации учителей</a:t>
            </a:r>
          </a:p>
          <a:p>
            <a:r>
              <a:rPr lang="ru-RU" b="1" dirty="0" smtClean="0"/>
              <a:t>Повышение информированности обучающихся и их родителей об уровне подготовки школьников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/>
              <a:t>РОДИТЕЛИ, ШКОЛЬНИКИ</a:t>
            </a:r>
            <a:endParaRPr lang="ru-RU" b="1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/>
          </a:bodyPr>
          <a:lstStyle/>
          <a:p>
            <a:r>
              <a:rPr lang="ru-RU" b="1" dirty="0" smtClean="0"/>
              <a:t>Выявление склонностей, проблемных зон</a:t>
            </a:r>
          </a:p>
          <a:p>
            <a:r>
              <a:rPr lang="ru-RU" b="1" dirty="0" smtClean="0"/>
              <a:t>Планирование повторения</a:t>
            </a:r>
          </a:p>
          <a:p>
            <a:r>
              <a:rPr lang="ru-RU" b="1" dirty="0" smtClean="0"/>
              <a:t>Получение ориентиров для построения образовательных траекторий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169779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060848"/>
            <a:ext cx="8352927" cy="4608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800" dirty="0" smtClean="0"/>
              <a:t> </a:t>
            </a:r>
            <a:endParaRPr lang="ru-RU" sz="3400" b="1" dirty="0" smtClean="0"/>
          </a:p>
          <a:p>
            <a:pPr marL="0" indent="0">
              <a:buNone/>
            </a:pPr>
            <a:r>
              <a:rPr lang="ru-RU" sz="3400" b="1" dirty="0" smtClean="0"/>
              <a:t> </a:t>
            </a:r>
            <a:endParaRPr lang="ru-RU" sz="3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332656"/>
            <a:ext cx="7756263" cy="1656184"/>
          </a:xfrm>
        </p:spPr>
        <p:txBody>
          <a:bodyPr/>
          <a:lstStyle/>
          <a:p>
            <a:r>
              <a:rPr lang="ru-RU" sz="3200" b="1" dirty="0" smtClean="0"/>
              <a:t>ВПР-2021</a:t>
            </a:r>
            <a:r>
              <a:rPr lang="en-US" sz="3200" b="1" dirty="0" smtClean="0"/>
              <a:t>_</a:t>
            </a:r>
            <a:r>
              <a:rPr lang="ru-RU" sz="3200" b="1" dirty="0" smtClean="0"/>
              <a:t>весна_01.03-21.05                          </a:t>
            </a:r>
            <a:r>
              <a:rPr lang="ru-RU" sz="2800" b="1" dirty="0" smtClean="0">
                <a:solidFill>
                  <a:schemeClr val="tx1"/>
                </a:solidFill>
              </a:rPr>
              <a:t>Приказ </a:t>
            </a:r>
            <a:r>
              <a:rPr lang="ru-RU" sz="2800" b="1" dirty="0" err="1" smtClean="0">
                <a:solidFill>
                  <a:schemeClr val="tx1"/>
                </a:solidFill>
              </a:rPr>
              <a:t>Рособрнадзора</a:t>
            </a:r>
            <a:r>
              <a:rPr lang="ru-RU" sz="2800" b="1" dirty="0" smtClean="0">
                <a:solidFill>
                  <a:schemeClr val="tx1"/>
                </a:solidFill>
              </a:rPr>
              <a:t> от 11.02.2021 № 119</a:t>
            </a:r>
            <a:endParaRPr lang="ru-RU" sz="2800" b="1" dirty="0">
              <a:solidFill>
                <a:schemeClr val="tx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937907"/>
              </p:ext>
            </p:extLst>
          </p:nvPr>
        </p:nvGraphicFramePr>
        <p:xfrm>
          <a:off x="395536" y="1988841"/>
          <a:ext cx="7992888" cy="46149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8667"/>
                <a:gridCol w="785016"/>
                <a:gridCol w="1141841"/>
                <a:gridCol w="1141841"/>
                <a:gridCol w="1141841"/>
                <a:gridCol w="1141841"/>
                <a:gridCol w="1141841"/>
              </a:tblGrid>
              <a:tr h="822941"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</a:p>
                    <a:p>
                      <a:r>
                        <a:rPr lang="ru-RU" sz="1400" dirty="0" smtClean="0"/>
                        <a:t>(в режиме апробации)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/>
                        <a:t>11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(в режиме апробации)</a:t>
                      </a:r>
                      <a:endParaRPr lang="ru-RU" sz="1400" dirty="0"/>
                    </a:p>
                  </a:txBody>
                  <a:tcPr/>
                </a:tc>
              </a:tr>
              <a:tr h="31855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ОМ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</a:tr>
              <a:tr h="31855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РЯ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/>
                    </a:p>
                  </a:txBody>
                  <a:tcPr/>
                </a:tc>
              </a:tr>
              <a:tr h="31855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МА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/>
                    </a:p>
                  </a:txBody>
                  <a:tcPr/>
                </a:tc>
              </a:tr>
              <a:tr h="31855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ИС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/>
                    </a:p>
                  </a:txBody>
                  <a:tcPr/>
                </a:tc>
              </a:tr>
              <a:tr h="31855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БИ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/>
                    </a:p>
                  </a:txBody>
                  <a:tcPr/>
                </a:tc>
              </a:tr>
              <a:tr h="31855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ГГ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/>
                    </a:p>
                  </a:txBody>
                  <a:tcPr/>
                </a:tc>
              </a:tr>
              <a:tr h="31855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ОБ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/>
                    </a:p>
                  </a:txBody>
                  <a:tcPr/>
                </a:tc>
              </a:tr>
              <a:tr h="31855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ФИ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/>
                    </a:p>
                  </a:txBody>
                  <a:tcPr/>
                </a:tc>
              </a:tr>
              <a:tr h="31855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ХИ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</a:tr>
              <a:tr h="774533">
                <a:tc>
                  <a:txBody>
                    <a:bodyPr/>
                    <a:lstStyle/>
                    <a:p>
                      <a:r>
                        <a:rPr lang="ru-RU" sz="1600" b="1" dirty="0" err="1" smtClean="0"/>
                        <a:t>ИЯ_фран</a:t>
                      </a:r>
                      <a:r>
                        <a:rPr lang="ru-RU" sz="1600" b="1" dirty="0" smtClean="0"/>
                        <a:t>.</a:t>
                      </a:r>
                    </a:p>
                    <a:p>
                      <a:r>
                        <a:rPr lang="ru-RU" sz="1600" b="1" dirty="0" err="1" smtClean="0"/>
                        <a:t>ИЯ_англ</a:t>
                      </a:r>
                      <a:r>
                        <a:rPr lang="ru-RU" sz="1600" b="1" dirty="0" smtClean="0"/>
                        <a:t>.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ym typeface="Symbol"/>
                        </a:rPr>
                        <a:t>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123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3821594"/>
              </p:ext>
            </p:extLst>
          </p:nvPr>
        </p:nvGraphicFramePr>
        <p:xfrm>
          <a:off x="698500" y="2092269"/>
          <a:ext cx="7833940" cy="41604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591"/>
                <a:gridCol w="980099"/>
                <a:gridCol w="980099"/>
                <a:gridCol w="980099"/>
                <a:gridCol w="982841"/>
                <a:gridCol w="984212"/>
                <a:gridCol w="890999"/>
              </a:tblGrid>
              <a:tr h="4276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Предмет / Класс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</a:rPr>
                        <a:t>IV </a:t>
                      </a:r>
                      <a:r>
                        <a:rPr lang="ru-RU" sz="1400" dirty="0" smtClean="0">
                          <a:effectLst/>
                        </a:rPr>
                        <a:t>класс</a:t>
                      </a:r>
                      <a:endParaRPr lang="ru-RU" sz="14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V </a:t>
                      </a:r>
                      <a:r>
                        <a:rPr lang="ru-RU" sz="1400" dirty="0">
                          <a:effectLst/>
                        </a:rPr>
                        <a:t>класс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VI </a:t>
                      </a:r>
                      <a:r>
                        <a:rPr lang="ru-RU" sz="1400" dirty="0">
                          <a:effectLst/>
                        </a:rPr>
                        <a:t>класс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VII </a:t>
                      </a:r>
                      <a:r>
                        <a:rPr lang="ru-RU" sz="1400">
                          <a:effectLst/>
                        </a:rPr>
                        <a:t>класс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VIII </a:t>
                      </a:r>
                      <a:r>
                        <a:rPr lang="ru-RU" sz="1400">
                          <a:effectLst/>
                        </a:rPr>
                        <a:t>класс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XI </a:t>
                      </a:r>
                      <a:r>
                        <a:rPr lang="ru-RU" sz="1400" dirty="0">
                          <a:effectLst/>
                        </a:rPr>
                        <a:t>класс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62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АНГЛИЙСКИЙ ЯЗЫК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23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9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БИОЛОГИЯ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67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25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69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16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9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ГЕОГРАФИЯ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27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72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15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9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ИСТОРИЯ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59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26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70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22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9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МАТЕМАТИКА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79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70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51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68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56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80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ОБЩЕСТВОЗНАНИЕ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23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69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12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38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</a:rPr>
                        <a:t>ОКРУЖАЮЩИЙ</a:t>
                      </a:r>
                      <a:r>
                        <a:rPr lang="ru-RU" sz="1200" baseline="0" dirty="0" smtClean="0">
                          <a:effectLst/>
                        </a:rPr>
                        <a:t> МИР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80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9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РУССКИЙ </a:t>
                      </a:r>
                      <a:r>
                        <a:rPr lang="ru-RU" sz="1200" dirty="0">
                          <a:effectLst/>
                        </a:rPr>
                        <a:t>ЯЗЫК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73+73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72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53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69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51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9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ФИЗИКА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69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14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75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ФРАНЦУЗСКИЙ ЯЗЫК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63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39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49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ХИМИЯ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20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</a:rPr>
                        <a:t>66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981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 </a:t>
                      </a:r>
                      <a:r>
                        <a:rPr lang="ru-RU" sz="1200" dirty="0" smtClean="0">
                          <a:effectLst/>
                        </a:rPr>
                        <a:t>1 661 чел.-работ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00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305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</a:rPr>
                        <a:t>268  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205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549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206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128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842620"/>
          </a:xfrm>
        </p:spPr>
        <p:txBody>
          <a:bodyPr/>
          <a:lstStyle/>
          <a:p>
            <a:r>
              <a:rPr lang="ru-RU" sz="3200" b="1" dirty="0" smtClean="0"/>
              <a:t>Участники </a:t>
            </a:r>
            <a:r>
              <a:rPr lang="ru-RU" sz="3200" b="1" dirty="0"/>
              <a:t>ВПР </a:t>
            </a:r>
            <a:r>
              <a:rPr lang="ru-RU" sz="3200" b="1" dirty="0" smtClean="0"/>
              <a:t>2021_весна</a:t>
            </a:r>
            <a:br>
              <a:rPr lang="ru-RU" sz="3200" b="1" dirty="0" smtClean="0"/>
            </a:br>
            <a:r>
              <a:rPr lang="ru-RU" sz="3200" b="1" dirty="0" smtClean="0"/>
              <a:t>4-8</a:t>
            </a:r>
            <a:r>
              <a:rPr lang="ru-RU" sz="3200" b="1" dirty="0"/>
              <a:t>, 11 </a:t>
            </a:r>
            <a:r>
              <a:rPr lang="ru-RU" sz="3200" b="1" dirty="0" smtClean="0"/>
              <a:t>классы (по факту)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000" b="1" dirty="0" smtClean="0"/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35945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3716532"/>
              </p:ext>
            </p:extLst>
          </p:nvPr>
        </p:nvGraphicFramePr>
        <p:xfrm>
          <a:off x="395536" y="2059692"/>
          <a:ext cx="8496944" cy="46240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/>
                <a:gridCol w="4824536"/>
              </a:tblGrid>
              <a:tr h="351381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</a:t>
                      </a:r>
                      <a:r>
                        <a:rPr lang="ru-RU" baseline="0" dirty="0" smtClean="0"/>
                        <a:t> отчёта ФИС ОКО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предмета (код)</a:t>
                      </a:r>
                      <a:endParaRPr lang="ru-RU" dirty="0"/>
                    </a:p>
                  </a:txBody>
                  <a:tcPr/>
                </a:tc>
              </a:tr>
              <a:tr h="5995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</a:rPr>
                        <a:t>1. Выполнение заданий</a:t>
                      </a:r>
                      <a:endParaRPr lang="ru-RU" sz="16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АЯ,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БИ, ГГ, ИС, МА, ОБ, ОМ, РЯ, ФИ, ФЯ, ХИ</a:t>
                      </a:r>
                      <a:endParaRPr lang="ru-RU" sz="1600" dirty="0"/>
                    </a:p>
                  </a:txBody>
                  <a:tcPr/>
                </a:tc>
              </a:tr>
              <a:tr h="599541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0000"/>
                          </a:solidFill>
                        </a:rPr>
                        <a:t>2. Статистика по отметкам</a:t>
                      </a:r>
                      <a:endParaRPr lang="ru-RU" sz="16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АЯ,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БИ, ГГ, ИС, МА, ОБ, ОМ, РЯ, ФИ, ФЯ, ХИ</a:t>
                      </a:r>
                      <a:endParaRPr lang="ru-RU" sz="1600" dirty="0"/>
                    </a:p>
                  </a:txBody>
                  <a:tcPr/>
                </a:tc>
              </a:tr>
              <a:tr h="614916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0000"/>
                          </a:solidFill>
                        </a:rPr>
                        <a:t>3. Распределение первичных баллов</a:t>
                      </a:r>
                      <a:endParaRPr lang="ru-RU" sz="16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АЯ,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БИ, ГГ, ИС, МА, ОБ, ОМ, РЯ, ФИ, ФЯ, ХИ</a:t>
                      </a:r>
                      <a:endParaRPr lang="ru-RU" sz="1600" dirty="0"/>
                    </a:p>
                  </a:txBody>
                  <a:tcPr/>
                </a:tc>
              </a:tr>
              <a:tr h="614916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0000"/>
                          </a:solidFill>
                        </a:rPr>
                        <a:t>4. Выполнение заданий группами участников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АЯ,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БИ, ГГ, ИС, МА, ОБ, ОМ, РЯ, ФИ, ФЯ, ХИ</a:t>
                      </a:r>
                      <a:endParaRPr lang="ru-RU" sz="1600" dirty="0"/>
                    </a:p>
                  </a:txBody>
                  <a:tcPr/>
                </a:tc>
              </a:tr>
              <a:tr h="614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</a:rPr>
                        <a:t>5. Достижение планируемых результатов</a:t>
                      </a:r>
                      <a:endParaRPr lang="ru-RU" sz="16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АЯ,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БИ, ГГ, ИС, МА, ОБ, ОМ, РЯ, ФИ, ФЯ, ХИ</a:t>
                      </a:r>
                      <a:endParaRPr lang="ru-RU" sz="1600" dirty="0"/>
                    </a:p>
                  </a:txBody>
                  <a:tcPr/>
                </a:tc>
              </a:tr>
              <a:tr h="614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</a:rPr>
                        <a:t>6. Сравнение</a:t>
                      </a:r>
                      <a:r>
                        <a:rPr lang="ru-RU" sz="1600" b="1" baseline="0" dirty="0" smtClean="0">
                          <a:solidFill>
                            <a:srgbClr val="000000"/>
                          </a:solidFill>
                        </a:rPr>
                        <a:t> отметок с отметками по журналу</a:t>
                      </a:r>
                      <a:endParaRPr lang="ru-RU" sz="16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АЯ,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БИ, ГГ, ИС, МА, ОБ, ОМ, РЯ, ФИ, ФЯ, ХИ</a:t>
                      </a:r>
                      <a:endParaRPr lang="ru-RU" sz="1600" dirty="0"/>
                    </a:p>
                  </a:txBody>
                  <a:tcPr/>
                </a:tc>
              </a:tr>
              <a:tr h="599541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rgbClr val="000000"/>
                          </a:solidFill>
                        </a:rPr>
                        <a:t>7. Индивидуальные результаты</a:t>
                      </a:r>
                      <a:endParaRPr lang="ru-RU" sz="16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АЯ,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БИ, ГГ, ИС, МА, ОБ, ОМ, РЯ, ФИ, ФЯ, ХИ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Результаты участия ГБОУ СОШ № 4 Кусто в мониторинге. ВПР-2021_весна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905696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ЗАДАЧИ</a:t>
            </a:r>
            <a:r>
              <a:rPr lang="ru-RU" dirty="0" smtClean="0"/>
              <a:t>:</a:t>
            </a:r>
          </a:p>
          <a:p>
            <a:r>
              <a:rPr lang="ru-RU" dirty="0" smtClean="0"/>
              <a:t>Оценка общего уровня достижений и дефицитов на всех уровнях: начального общего, основного общего и среднего общего образования, и в разных предметных областях.</a:t>
            </a:r>
          </a:p>
          <a:p>
            <a:r>
              <a:rPr lang="ru-RU" dirty="0" smtClean="0"/>
              <a:t>Выявление дефицитов в рамках конкретного предмета или группы предметов по результатам ВПР (в сравнении с районными результатами).</a:t>
            </a:r>
          </a:p>
          <a:p>
            <a:r>
              <a:rPr lang="ru-RU" dirty="0" smtClean="0"/>
              <a:t>Анализ изменений в результатах анализа ВПР 2020 и 2021 </a:t>
            </a:r>
            <a:r>
              <a:rPr lang="ru-RU" dirty="0" err="1" smtClean="0"/>
              <a:t>г.г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Оценка выявленных на уровне района/региона предметных и </a:t>
            </a:r>
            <a:r>
              <a:rPr lang="ru-RU" dirty="0" err="1" smtClean="0"/>
              <a:t>метапредметных</a:t>
            </a:r>
            <a:r>
              <a:rPr lang="ru-RU" dirty="0" smtClean="0"/>
              <a:t> дефицитов в контексте школьных результатов ВПР.*</a:t>
            </a:r>
          </a:p>
          <a:p>
            <a:pPr marL="0" indent="0">
              <a:buNone/>
            </a:pPr>
            <a:r>
              <a:rPr lang="ru-RU" dirty="0" smtClean="0"/>
              <a:t>*</a:t>
            </a:r>
            <a:r>
              <a:rPr lang="ru-RU" sz="1700" i="1" dirty="0" smtClean="0"/>
              <a:t>На основе дополнительных материалов значений маркеров низких и необъективных результатов по каждому предмету и параллели для каждой школы. Рассылаются РЦОКО в конкретные школы</a:t>
            </a:r>
            <a:endParaRPr lang="ru-RU" sz="1700" i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418684"/>
          </a:xfrm>
        </p:spPr>
        <p:txBody>
          <a:bodyPr/>
          <a:lstStyle/>
          <a:p>
            <a:r>
              <a:rPr lang="ru-RU" sz="2400" b="1" dirty="0" smtClean="0"/>
              <a:t>Целью анализа результатов ВПР является подготовка материалов для принятия управленческих решений в рамках ВСОКО ГБОУ СОШ № 4 Кусто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455122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605020"/>
              </p:ext>
            </p:extLst>
          </p:nvPr>
        </p:nvGraphicFramePr>
        <p:xfrm>
          <a:off x="698501" y="1544096"/>
          <a:ext cx="7746251" cy="48616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12807"/>
                <a:gridCol w="969128"/>
                <a:gridCol w="969128"/>
                <a:gridCol w="969128"/>
                <a:gridCol w="971840"/>
                <a:gridCol w="973194"/>
                <a:gridCol w="881026"/>
              </a:tblGrid>
              <a:tr h="5137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Предмет/Кол-во маркеров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V </a:t>
                      </a:r>
                      <a:r>
                        <a:rPr lang="ru-RU" sz="1600" dirty="0">
                          <a:effectLst/>
                        </a:rPr>
                        <a:t>класс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VI </a:t>
                      </a:r>
                      <a:r>
                        <a:rPr lang="ru-RU" sz="1600" dirty="0">
                          <a:effectLst/>
                        </a:rPr>
                        <a:t>класс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VII </a:t>
                      </a:r>
                      <a:r>
                        <a:rPr lang="ru-RU" sz="1600" dirty="0">
                          <a:effectLst/>
                        </a:rPr>
                        <a:t>класс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VIII </a:t>
                      </a:r>
                      <a:r>
                        <a:rPr lang="ru-RU" sz="1600" dirty="0">
                          <a:effectLst/>
                        </a:rPr>
                        <a:t>класс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XI </a:t>
                      </a:r>
                      <a:r>
                        <a:rPr lang="ru-RU" sz="1600" dirty="0">
                          <a:effectLst/>
                        </a:rPr>
                        <a:t>класс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37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АНГЛИЙСКИЙ ЯЗЫК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(9)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75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БИОЛОГИЯ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(20)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(21)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(23)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(23)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75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ГЕОГРАФИЯ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(25)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(24)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(22)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75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ИСТОРИЯ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(8)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(12)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(10)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6 (13)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75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МАТЕМАТИКА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(14)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(13)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(16)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(20)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37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ОБЩЕСТВОЗНАНИЕ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(17)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(17)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(10)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37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РУССКИЙ ЯЗЫК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(21)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(25)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600" b="1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(25)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(21)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75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ФИЗИКА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(11)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(8)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73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ФРАНЦУЗСКИЙ ЯЗЫК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Нет (9)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(9)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75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ХИМИЯ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11 (22)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(15)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/>
              <a:t>РЕЗУЛЬТАТЫ ВПР 2021_весна. 5-8, 11 КЛАССЫ</a:t>
            </a:r>
            <a:br>
              <a:rPr lang="ru-RU" sz="2000" b="1" dirty="0"/>
            </a:br>
            <a:r>
              <a:rPr lang="ru-RU" sz="2000" b="1" dirty="0"/>
              <a:t>ВЫПОЛНЕНИЕ ЗАДАНИЙ. НАЛИЧИЕ МАРКЕРОВ*</a:t>
            </a:r>
            <a:br>
              <a:rPr lang="ru-RU" sz="2000" b="1" dirty="0"/>
            </a:br>
            <a:r>
              <a:rPr lang="ru-RU" sz="2000" b="1" dirty="0"/>
              <a:t>Количество отчётов: </a:t>
            </a:r>
            <a:r>
              <a:rPr lang="ru-RU" sz="2000" b="1" dirty="0" smtClean="0"/>
              <a:t>29</a:t>
            </a:r>
            <a:br>
              <a:rPr lang="ru-RU" sz="2000" b="1" dirty="0" smtClean="0"/>
            </a:br>
            <a:r>
              <a:rPr lang="ru-RU" sz="2000" b="1" dirty="0" smtClean="0"/>
              <a:t>В скобках – количество заданий в работе</a:t>
            </a:r>
            <a:r>
              <a:rPr lang="ru-RU" sz="2000" b="1" dirty="0"/>
              <a:t/>
            </a:r>
            <a:br>
              <a:rPr lang="ru-RU" sz="2000" b="1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30814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1279738"/>
              </p:ext>
            </p:extLst>
          </p:nvPr>
        </p:nvGraphicFramePr>
        <p:xfrm>
          <a:off x="698500" y="1600135"/>
          <a:ext cx="7977955" cy="50708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73012"/>
                <a:gridCol w="998117"/>
                <a:gridCol w="998117"/>
                <a:gridCol w="998117"/>
                <a:gridCol w="1000908"/>
                <a:gridCol w="1002305"/>
                <a:gridCol w="907379"/>
              </a:tblGrid>
              <a:tr h="5212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Предмет/Кол-во маркеров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V </a:t>
                      </a:r>
                      <a:r>
                        <a:rPr lang="ru-RU" sz="1600" dirty="0">
                          <a:effectLst/>
                        </a:rPr>
                        <a:t>класс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VI </a:t>
                      </a:r>
                      <a:r>
                        <a:rPr lang="ru-RU" sz="1600" dirty="0">
                          <a:effectLst/>
                        </a:rPr>
                        <a:t>класс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VII </a:t>
                      </a:r>
                      <a:r>
                        <a:rPr lang="ru-RU" sz="1600" dirty="0">
                          <a:effectLst/>
                        </a:rPr>
                        <a:t>класс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VIII </a:t>
                      </a:r>
                      <a:r>
                        <a:rPr lang="ru-RU" sz="1600" dirty="0">
                          <a:effectLst/>
                        </a:rPr>
                        <a:t>класс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XI </a:t>
                      </a:r>
                      <a:r>
                        <a:rPr lang="ru-RU" sz="1600" dirty="0">
                          <a:effectLst/>
                        </a:rPr>
                        <a:t>класс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12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АНГЛИЙСКИЙ ЯЗЫК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(44%)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15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БИОЛОГИЯ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(45%)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(24%)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r>
                        <a:rPr lang="ru-RU" sz="1600" b="1" baseline="0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(74%)</a:t>
                      </a:r>
                      <a:endParaRPr lang="ru-RU" sz="1600" b="1" dirty="0">
                        <a:solidFill>
                          <a:srgbClr val="00B0F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r>
                        <a:rPr lang="ru-RU" sz="1600" b="1" baseline="0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(65%)</a:t>
                      </a:r>
                      <a:endParaRPr lang="ru-RU" sz="1600" b="1" dirty="0">
                        <a:solidFill>
                          <a:srgbClr val="00B0F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42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ГЕОГРАФИЯ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(28%)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(38%)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(32%)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15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ИСТОРИЯ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B0F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ru-RU" sz="1600" b="1" baseline="0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(63%)</a:t>
                      </a:r>
                      <a:endParaRPr lang="ru-RU" sz="1600" b="1" dirty="0">
                        <a:solidFill>
                          <a:srgbClr val="00B0F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ru-RU" sz="1600" b="1" baseline="0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(83%)</a:t>
                      </a:r>
                      <a:endParaRPr lang="ru-RU" sz="1600" b="1" dirty="0">
                        <a:solidFill>
                          <a:srgbClr val="00B0F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600" b="1" baseline="0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(70%)</a:t>
                      </a:r>
                      <a:endParaRPr lang="ru-RU" sz="1600" b="1" dirty="0">
                        <a:solidFill>
                          <a:srgbClr val="00B0F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6 (46%)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15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МАТЕМАТИКА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B0F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ru-RU" sz="1600" b="1" baseline="0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(71%)</a:t>
                      </a:r>
                      <a:endParaRPr lang="ru-RU" sz="1600" b="1" dirty="0">
                        <a:solidFill>
                          <a:srgbClr val="00B0F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(31%)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(44%)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lang="ru-RU" sz="1600" b="1" baseline="0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(60%)</a:t>
                      </a:r>
                      <a:endParaRPr lang="ru-RU" sz="1600" b="1" dirty="0">
                        <a:solidFill>
                          <a:srgbClr val="00B0F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12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ОБЩЕСТВОЗНАНИЕ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(24%)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(18%)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(20%)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42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РУССКИЙ ЯЗЫК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(38%)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(24%)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(28%)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(10%)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42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ФИЗИКА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(46%)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ru-RU" sz="1600" b="1" baseline="0" dirty="0" smtClean="0">
                          <a:solidFill>
                            <a:srgbClr val="00B0F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(88%)</a:t>
                      </a:r>
                      <a:endParaRPr lang="ru-RU" sz="1600" b="1" dirty="0">
                        <a:solidFill>
                          <a:srgbClr val="00B0F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64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ФРАНЦУЗСКИЙ ЯЗЫК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Нет (9)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-</a:t>
                      </a:r>
                      <a:endParaRPr lang="ru-RU" sz="16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(22%)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15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ХИМИЯ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-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B0F0"/>
                          </a:solidFill>
                          <a:effectLst/>
                        </a:rPr>
                        <a:t>11 (50%)</a:t>
                      </a:r>
                      <a:endParaRPr lang="ru-RU" sz="1600" b="1" dirty="0">
                        <a:solidFill>
                          <a:srgbClr val="00B0F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ru-RU" sz="1600" b="1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(27%)</a:t>
                      </a:r>
                      <a:endParaRPr lang="ru-RU" sz="16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/>
              <a:t>РЕЗУЛЬТАТЫ ВПР 2021_весна. 5-8, 11 КЛАССЫ</a:t>
            </a:r>
            <a:br>
              <a:rPr lang="ru-RU" sz="2000" b="1" dirty="0"/>
            </a:br>
            <a:r>
              <a:rPr lang="ru-RU" sz="2000" b="1" dirty="0"/>
              <a:t>ВЫПОЛНЕНИЕ ЗАДАНИЙ. НАЛИЧИЕ МАРКЕРОВ*</a:t>
            </a:r>
            <a:br>
              <a:rPr lang="ru-RU" sz="2000" b="1" dirty="0"/>
            </a:br>
            <a:r>
              <a:rPr lang="ru-RU" sz="2000" b="1" dirty="0"/>
              <a:t>Количество отчётов: </a:t>
            </a:r>
            <a:r>
              <a:rPr lang="ru-RU" sz="2000" b="1" dirty="0" smtClean="0"/>
              <a:t>29                                                                                  В скобках – доля,% заданий-дефицитов</a:t>
            </a:r>
            <a:r>
              <a:rPr lang="ru-RU" sz="2000" b="1" dirty="0"/>
              <a:t/>
            </a:r>
            <a:br>
              <a:rPr lang="ru-RU" sz="2000" b="1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741387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8516490"/>
              </p:ext>
            </p:extLst>
          </p:nvPr>
        </p:nvGraphicFramePr>
        <p:xfrm>
          <a:off x="698501" y="1844819"/>
          <a:ext cx="7761931" cy="46714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6698"/>
                <a:gridCol w="1541555"/>
                <a:gridCol w="838252"/>
                <a:gridCol w="838252"/>
                <a:gridCol w="992856"/>
                <a:gridCol w="994240"/>
                <a:gridCol w="900078"/>
              </a:tblGrid>
              <a:tr h="277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Предмет/КЛАСС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IV </a:t>
                      </a:r>
                      <a:r>
                        <a:rPr lang="ru-RU" sz="1100" dirty="0">
                          <a:effectLst/>
                        </a:rPr>
                        <a:t>класс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V </a:t>
                      </a:r>
                      <a:r>
                        <a:rPr lang="ru-RU" sz="1100" dirty="0">
                          <a:effectLst/>
                        </a:rPr>
                        <a:t>класс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VI </a:t>
                      </a:r>
                      <a:r>
                        <a:rPr lang="ru-RU" sz="1100" dirty="0">
                          <a:effectLst/>
                        </a:rPr>
                        <a:t>класс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VII </a:t>
                      </a:r>
                      <a:r>
                        <a:rPr lang="ru-RU" sz="1100">
                          <a:effectLst/>
                        </a:rPr>
                        <a:t>класс</a:t>
                      </a:r>
                      <a:endParaRPr lang="ru-RU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VIII </a:t>
                      </a:r>
                      <a:r>
                        <a:rPr lang="ru-RU" sz="1100">
                          <a:effectLst/>
                        </a:rPr>
                        <a:t>класс</a:t>
                      </a:r>
                      <a:endParaRPr lang="ru-RU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XI </a:t>
                      </a:r>
                      <a:r>
                        <a:rPr lang="ru-RU" sz="1100" dirty="0">
                          <a:effectLst/>
                        </a:rPr>
                        <a:t>класс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9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АНГЛИЙСКИЙ ЯЗЫК</a:t>
                      </a:r>
                      <a:endParaRPr lang="ru-RU" sz="11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-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-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нет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9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БИОЛОГИЯ</a:t>
                      </a:r>
                      <a:endParaRPr lang="ru-RU" sz="11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3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1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6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9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-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99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</a:rPr>
                        <a:t>ГЕОГРАФИЯ</a:t>
                      </a:r>
                      <a:r>
                        <a:rPr lang="en-US" sz="1100" b="1" dirty="0" smtClean="0">
                          <a:effectLst/>
                        </a:rPr>
                        <a:t>|</a:t>
                      </a:r>
                      <a:r>
                        <a:rPr lang="ru-RU" sz="1100" b="1" dirty="0" smtClean="0">
                          <a:effectLst/>
                        </a:rPr>
                        <a:t>ОМ</a:t>
                      </a:r>
                      <a:endParaRPr lang="ru-RU" sz="11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нет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effectLst/>
                        </a:rPr>
                        <a:t>1</a:t>
                      </a:r>
                      <a:endParaRPr lang="ru-RU" sz="1800" b="1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4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2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-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9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ИСТОРИЯ</a:t>
                      </a:r>
                      <a:endParaRPr lang="ru-RU" sz="11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нет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5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3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3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-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9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МАТЕМАТИКА</a:t>
                      </a:r>
                      <a:endParaRPr lang="ru-RU" sz="11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effectLst/>
                        </a:rPr>
                        <a:t>нет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3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1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3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6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-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9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ОБЩЕСТВОЗНАНИЕ</a:t>
                      </a:r>
                      <a:endParaRPr lang="ru-RU" sz="11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1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нет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нет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-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9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РУССКИЙ ЯЗЫК</a:t>
                      </a:r>
                      <a:endParaRPr lang="ru-RU" sz="11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smtClean="0">
                          <a:effectLst/>
                        </a:rPr>
                        <a:t>4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1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</a:rPr>
                        <a:t>2 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3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нет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-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9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ФИЗИКА</a:t>
                      </a:r>
                      <a:endParaRPr lang="ru-RU" sz="11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4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7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-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9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ФРАНЦУЗСКИЙ ЯЗЫК</a:t>
                      </a:r>
                      <a:endParaRPr lang="ru-RU" sz="11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нет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нет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9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ХИМИЯ</a:t>
                      </a:r>
                      <a:endParaRPr lang="ru-RU" sz="11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</a:rPr>
                        <a:t>-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1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нет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344916">
                <a:tc gridSpan="7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**Маркер присваивается в случае ЗНАЧИТЕЛЬНОГО отклонения в худшую сторону показателя «Доля обучающихся, справившихся с заданием, в %»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по ГБОУ СОШ № 4 Кусто в сравнении с подобным показателем по Василеостровскому району и Санкт-Петербургу (15 % и более).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914628"/>
          </a:xfrm>
        </p:spPr>
        <p:txBody>
          <a:bodyPr/>
          <a:lstStyle/>
          <a:p>
            <a:r>
              <a:rPr lang="ru-RU" sz="2000" b="1" dirty="0" smtClean="0"/>
              <a:t>РЕЗУЛЬТАТЫ ВПР 2021_весна. 5-8, 11 КЛАССЫ</a:t>
            </a:r>
            <a:br>
              <a:rPr lang="ru-RU" sz="2000" b="1" dirty="0" smtClean="0"/>
            </a:br>
            <a:r>
              <a:rPr lang="ru-RU" sz="2000" b="1" dirty="0" smtClean="0"/>
              <a:t>КОЛИЧЕСТВО МАРКЕРОВ* НИЗКИХ РЕЗУЛЬТАТОВ</a:t>
            </a:r>
            <a:br>
              <a:rPr lang="ru-RU" sz="2000" b="1" dirty="0" smtClean="0"/>
            </a:br>
            <a:r>
              <a:rPr lang="ru-RU" sz="2000" b="1" dirty="0" smtClean="0"/>
              <a:t>Количество отчётов: 32</a:t>
            </a:r>
            <a:br>
              <a:rPr lang="ru-RU" sz="2000" b="1" dirty="0" smtClean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935578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7491919"/>
              </p:ext>
            </p:extLst>
          </p:nvPr>
        </p:nvGraphicFramePr>
        <p:xfrm>
          <a:off x="698500" y="2247900"/>
          <a:ext cx="7746253" cy="42774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/>
              <a:t>Результаты ВПР по </a:t>
            </a:r>
            <a:r>
              <a:rPr lang="ru-RU" sz="3200" dirty="0" smtClean="0"/>
              <a:t>предметам_11 </a:t>
            </a:r>
            <a:r>
              <a:rPr lang="ru-RU" sz="3200" dirty="0"/>
              <a:t>класс</a:t>
            </a:r>
          </a:p>
        </p:txBody>
      </p:sp>
    </p:spTree>
    <p:extLst>
      <p:ext uri="{BB962C8B-B14F-4D97-AF65-F5344CB8AC3E}">
        <p14:creationId xmlns:p14="http://schemas.microsoft.com/office/powerpoint/2010/main" val="259911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4730725"/>
              </p:ext>
            </p:extLst>
          </p:nvPr>
        </p:nvGraphicFramePr>
        <p:xfrm>
          <a:off x="698500" y="2132856"/>
          <a:ext cx="7746253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Результаты ВПР по </a:t>
            </a:r>
            <a:r>
              <a:rPr lang="ru-RU" sz="3200" dirty="0" smtClean="0"/>
              <a:t>предметам_5</a:t>
            </a:r>
            <a:r>
              <a:rPr lang="ru-RU" sz="3600" dirty="0" smtClean="0"/>
              <a:t> класс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2045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895D1D"/>
                </a:solidFill>
              </a:rPr>
              <a:t>Результаты ВПР-2021 по всем предметам, </a:t>
            </a:r>
            <a:r>
              <a:rPr lang="ru-RU" sz="3200" b="1" dirty="0" smtClean="0">
                <a:solidFill>
                  <a:srgbClr val="895D1D"/>
                </a:solidFill>
              </a:rPr>
              <a:t>5 класс </a:t>
            </a:r>
            <a:r>
              <a:rPr lang="ru-RU" sz="1800" b="1" dirty="0" smtClean="0">
                <a:solidFill>
                  <a:srgbClr val="895D1D"/>
                </a:solidFill>
              </a:rPr>
              <a:t>(НА ВСЕХ УРОВНЯХ)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91413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895D1D"/>
                </a:solidFill>
              </a:rPr>
              <a:t>Результаты ВПР-2021 по всем предметам, </a:t>
            </a:r>
            <a:r>
              <a:rPr lang="ru-RU" sz="3200" b="1" dirty="0" smtClean="0">
                <a:solidFill>
                  <a:srgbClr val="895D1D"/>
                </a:solidFill>
              </a:rPr>
              <a:t>5 класс </a:t>
            </a:r>
            <a:r>
              <a:rPr lang="ru-RU" sz="1800" b="1" dirty="0" smtClean="0">
                <a:solidFill>
                  <a:srgbClr val="895D1D"/>
                </a:solidFill>
              </a:rPr>
              <a:t>(</a:t>
            </a:r>
            <a:r>
              <a:rPr lang="ru-RU" sz="1800" b="1" dirty="0">
                <a:solidFill>
                  <a:srgbClr val="895D1D"/>
                </a:solidFill>
              </a:rPr>
              <a:t>НА ВСЕХ УРОВНЯХ)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663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895D1D"/>
                </a:solidFill>
              </a:rPr>
              <a:t>Результаты </a:t>
            </a:r>
            <a:r>
              <a:rPr lang="ru-RU" sz="3200" b="1" dirty="0" smtClean="0">
                <a:solidFill>
                  <a:srgbClr val="895D1D"/>
                </a:solidFill>
              </a:rPr>
              <a:t>ВПР-2021 </a:t>
            </a:r>
            <a:r>
              <a:rPr lang="ru-RU" sz="3200" b="1" dirty="0">
                <a:solidFill>
                  <a:srgbClr val="895D1D"/>
                </a:solidFill>
              </a:rPr>
              <a:t>по всем предметам, 7 класс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62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895D1D"/>
                </a:solidFill>
              </a:rPr>
              <a:t>Результаты ВПР-2021 по </a:t>
            </a:r>
            <a:r>
              <a:rPr lang="ru-RU" sz="3200" b="1" dirty="0" smtClean="0">
                <a:solidFill>
                  <a:srgbClr val="895D1D"/>
                </a:solidFill>
              </a:rPr>
              <a:t>всем предметам, 7 класс </a:t>
            </a:r>
            <a:r>
              <a:rPr lang="ru-RU" sz="1800" b="1" dirty="0" smtClean="0">
                <a:solidFill>
                  <a:srgbClr val="895D1D"/>
                </a:solidFill>
              </a:rPr>
              <a:t>(</a:t>
            </a:r>
            <a:r>
              <a:rPr lang="ru-RU" sz="1800" b="1" dirty="0">
                <a:solidFill>
                  <a:srgbClr val="895D1D"/>
                </a:solidFill>
              </a:rPr>
              <a:t>НА ВСЕХ УРОВНЯХ)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251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srgbClr val="895D1D"/>
                </a:solidFill>
              </a:rPr>
              <a:t>Результаты ВПР-2021 по </a:t>
            </a:r>
            <a:r>
              <a:rPr lang="ru-RU" sz="2800" b="1" dirty="0" smtClean="0">
                <a:solidFill>
                  <a:srgbClr val="895D1D"/>
                </a:solidFill>
              </a:rPr>
              <a:t>АНГЛИЙСКОМУ </a:t>
            </a:r>
            <a:r>
              <a:rPr lang="ru-RU" sz="2800" b="1" dirty="0">
                <a:solidFill>
                  <a:srgbClr val="895D1D"/>
                </a:solidFill>
              </a:rPr>
              <a:t>ЯЗЫКУ. 11 </a:t>
            </a:r>
            <a:r>
              <a:rPr lang="ru-RU" sz="2800" b="1" dirty="0" smtClean="0">
                <a:solidFill>
                  <a:srgbClr val="895D1D"/>
                </a:solidFill>
              </a:rPr>
              <a:t>класс </a:t>
            </a:r>
            <a:r>
              <a:rPr lang="ru-RU" sz="1800" b="1" dirty="0" smtClean="0">
                <a:solidFill>
                  <a:srgbClr val="895D1D"/>
                </a:solidFill>
              </a:rPr>
              <a:t>(</a:t>
            </a:r>
            <a:r>
              <a:rPr lang="ru-RU" sz="1800" b="1" dirty="0">
                <a:solidFill>
                  <a:srgbClr val="895D1D"/>
                </a:solidFill>
              </a:rPr>
              <a:t>НА ВСЕХ УРОВНЯХ)</a:t>
            </a:r>
            <a:r>
              <a:rPr lang="ru-RU" sz="3200" b="1" dirty="0" smtClean="0">
                <a:solidFill>
                  <a:srgbClr val="895D1D"/>
                </a:solidFill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197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srgbClr val="895D1D"/>
                </a:solidFill>
              </a:rPr>
              <a:t>Результаты ВПР-2021 по ФРАНЦУЗСКОМУ ЯЗЫКУ. 7</a:t>
            </a:r>
            <a:r>
              <a:rPr lang="ru-RU" sz="2800" b="1" dirty="0" smtClean="0">
                <a:solidFill>
                  <a:srgbClr val="895D1D"/>
                </a:solidFill>
              </a:rPr>
              <a:t> класс</a:t>
            </a:r>
            <a:r>
              <a:rPr lang="ru-RU" sz="2800" b="1" dirty="0">
                <a:solidFill>
                  <a:srgbClr val="895D1D"/>
                </a:solidFill>
              </a:rPr>
              <a:t> </a:t>
            </a:r>
            <a:r>
              <a:rPr lang="ru-RU" sz="1800" b="1" dirty="0">
                <a:solidFill>
                  <a:srgbClr val="895D1D"/>
                </a:solidFill>
              </a:rPr>
              <a:t>(НА ВСЕХ УРОВНЯХ)</a:t>
            </a:r>
            <a:r>
              <a:rPr lang="ru-RU" sz="3200" b="1" dirty="0">
                <a:solidFill>
                  <a:srgbClr val="895D1D"/>
                </a:solidFill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483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476672"/>
            <a:ext cx="7756263" cy="1296144"/>
          </a:xfrm>
        </p:spPr>
        <p:txBody>
          <a:bodyPr/>
          <a:lstStyle/>
          <a:p>
            <a:r>
              <a:rPr lang="ru-RU" sz="2800" b="1" dirty="0">
                <a:solidFill>
                  <a:srgbClr val="895D1D"/>
                </a:solidFill>
              </a:rPr>
              <a:t>Результаты </a:t>
            </a:r>
            <a:r>
              <a:rPr lang="ru-RU" sz="2800" b="1" dirty="0" smtClean="0">
                <a:solidFill>
                  <a:srgbClr val="895D1D"/>
                </a:solidFill>
              </a:rPr>
              <a:t>ВПР-2021 </a:t>
            </a:r>
            <a:r>
              <a:rPr lang="ru-RU" sz="2800" b="1" dirty="0">
                <a:solidFill>
                  <a:srgbClr val="895D1D"/>
                </a:solidFill>
              </a:rPr>
              <a:t>по </a:t>
            </a:r>
            <a:r>
              <a:rPr lang="ru-RU" sz="2800" b="1" dirty="0" smtClean="0">
                <a:solidFill>
                  <a:srgbClr val="895D1D"/>
                </a:solidFill>
              </a:rPr>
              <a:t>ФРАНЦУЗСКОМУ ЯЗЫКУ. 11 класс</a:t>
            </a:r>
            <a:r>
              <a:rPr lang="ru-RU" sz="2800" b="1" dirty="0">
                <a:solidFill>
                  <a:srgbClr val="895D1D"/>
                </a:solidFill>
              </a:rPr>
              <a:t> </a:t>
            </a:r>
            <a:r>
              <a:rPr lang="ru-RU" sz="1800" b="1" dirty="0">
                <a:solidFill>
                  <a:srgbClr val="895D1D"/>
                </a:solidFill>
              </a:rPr>
              <a:t>(НА ВСЕХ УРОВНЯХ)</a:t>
            </a:r>
            <a:r>
              <a:rPr lang="ru-RU" sz="3200" b="1" dirty="0">
                <a:solidFill>
                  <a:srgbClr val="895D1D"/>
                </a:solidFill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3035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895D1D"/>
                </a:solidFill>
              </a:rPr>
              <a:t>Результаты ВПР по ХИМИИ. </a:t>
            </a:r>
            <a:r>
              <a:rPr lang="ru-RU" sz="3200" b="1" dirty="0" smtClean="0">
                <a:solidFill>
                  <a:srgbClr val="895D1D"/>
                </a:solidFill>
              </a:rPr>
              <a:t>11 класс   </a:t>
            </a:r>
            <a:r>
              <a:rPr lang="ru-RU" sz="1800" b="1" dirty="0" smtClean="0">
                <a:solidFill>
                  <a:srgbClr val="895D1D"/>
                </a:solidFill>
              </a:rPr>
              <a:t> </a:t>
            </a:r>
            <a:r>
              <a:rPr lang="ru-RU" sz="1800" b="1" dirty="0">
                <a:solidFill>
                  <a:srgbClr val="895D1D"/>
                </a:solidFill>
              </a:rPr>
              <a:t>(НА ВСЕХ УРОВНЯХ)</a:t>
            </a:r>
            <a:r>
              <a:rPr lang="ru-RU" sz="3200" b="1" dirty="0">
                <a:solidFill>
                  <a:srgbClr val="895D1D"/>
                </a:solidFill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980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Результаты ВПР по ХИМИИ. 8 класс   </a:t>
            </a:r>
            <a:r>
              <a:rPr lang="ru-RU" sz="1800" b="1" dirty="0" smtClean="0">
                <a:solidFill>
                  <a:srgbClr val="895D1D"/>
                </a:solidFill>
              </a:rPr>
              <a:t> </a:t>
            </a:r>
            <a:r>
              <a:rPr lang="ru-RU" sz="1800" b="1" dirty="0">
                <a:solidFill>
                  <a:srgbClr val="895D1D"/>
                </a:solidFill>
              </a:rPr>
              <a:t>(НА ВСЕХ УРОВНЯХ)</a:t>
            </a:r>
            <a:r>
              <a:rPr lang="ru-RU" sz="3200" b="1" dirty="0">
                <a:solidFill>
                  <a:srgbClr val="895D1D"/>
                </a:solidFill>
              </a:rPr>
              <a:t> 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98306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202660"/>
          </a:xfrm>
        </p:spPr>
        <p:txBody>
          <a:bodyPr/>
          <a:lstStyle/>
          <a:p>
            <a:r>
              <a:rPr lang="ru-RU" sz="2800" b="1" dirty="0">
                <a:solidFill>
                  <a:srgbClr val="895D1D"/>
                </a:solidFill>
              </a:rPr>
              <a:t>Результаты ВПР </a:t>
            </a:r>
            <a:r>
              <a:rPr lang="ru-RU" sz="2800" b="1" dirty="0" smtClean="0">
                <a:solidFill>
                  <a:srgbClr val="895D1D"/>
                </a:solidFill>
              </a:rPr>
              <a:t>2021. 5 класс                    Сравнение отметок с отметками по журналу: </a:t>
            </a:r>
            <a:r>
              <a:rPr lang="ru-RU" sz="20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БИОЛОГИЯ, ИСТОРИЯ, МАТЕМАТИКА, РУССКИЙ ЯЗЫК</a:t>
            </a:r>
            <a:endParaRPr lang="ru-RU" sz="20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7664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202660"/>
          </a:xfrm>
        </p:spPr>
        <p:txBody>
          <a:bodyPr/>
          <a:lstStyle/>
          <a:p>
            <a:r>
              <a:rPr lang="ru-RU" sz="2800" b="1" dirty="0">
                <a:solidFill>
                  <a:srgbClr val="895D1D"/>
                </a:solidFill>
              </a:rPr>
              <a:t>Результаты ВПР 2021. </a:t>
            </a:r>
            <a:r>
              <a:rPr lang="ru-RU" sz="2800" b="1" dirty="0" smtClean="0">
                <a:solidFill>
                  <a:srgbClr val="895D1D"/>
                </a:solidFill>
              </a:rPr>
              <a:t>5-8 классы                    </a:t>
            </a:r>
            <a:r>
              <a:rPr lang="ru-RU" sz="2800" b="1" dirty="0">
                <a:solidFill>
                  <a:srgbClr val="895D1D"/>
                </a:solidFill>
              </a:rPr>
              <a:t>Сравнение отметок с отметками по журналу: </a:t>
            </a:r>
            <a:r>
              <a:rPr lang="ru-RU" sz="2000" b="1" dirty="0" smtClean="0">
                <a:solidFill>
                  <a:srgbClr val="972109">
                    <a:lumMod val="60000"/>
                    <a:lumOff val="40000"/>
                  </a:srgbClr>
                </a:solidFill>
              </a:rPr>
              <a:t>МАТЕМАТИКА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1284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731" y="5661248"/>
            <a:ext cx="8142741" cy="576064"/>
          </a:xfrm>
        </p:spPr>
        <p:txBody>
          <a:bodyPr/>
          <a:lstStyle/>
          <a:p>
            <a:r>
              <a:rPr lang="ru-RU" sz="2400" i="1" dirty="0" smtClean="0"/>
              <a:t>Сергей Кравцов, министр </a:t>
            </a:r>
            <a:r>
              <a:rPr lang="ru-RU" sz="2400" i="1" dirty="0" err="1" smtClean="0"/>
              <a:t>Минпросвещения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i="1" dirty="0"/>
              <a:t/>
            </a:r>
            <a:br>
              <a:rPr lang="ru-RU" sz="2400" i="1" dirty="0"/>
            </a:br>
            <a:r>
              <a:rPr lang="ru-RU" dirty="0" smtClean="0"/>
              <a:t>Опубликованы списки школ, которые необъективно провели ВПР в 2021 г.</a:t>
            </a:r>
            <a:endParaRPr lang="ru-RU" dirty="0"/>
          </a:p>
        </p:txBody>
      </p:sp>
      <p:pic>
        <p:nvPicPr>
          <p:cNvPr id="2050" name="Picture 2" descr="http://www.uchportal.ru/_nw/6/13376931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9" r="574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132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b="1" i="1" dirty="0"/>
              <a:t>АНЗОР МУЗАЕВ, руководитель </a:t>
            </a:r>
            <a:r>
              <a:rPr lang="ru-RU" sz="1800" b="1" i="1" dirty="0" err="1"/>
              <a:t>Рособрнадзора</a:t>
            </a:r>
            <a:endParaRPr lang="ru-RU" sz="1800" b="1" i="1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21296022">
            <a:off x="2881586" y="1496471"/>
            <a:ext cx="2913805" cy="1776624"/>
          </a:xfrm>
        </p:spPr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  «Итоги ВПР не могут становиться поводом для репрессий».</a:t>
            </a:r>
            <a:endParaRPr lang="ru-RU" sz="2000" b="1" dirty="0"/>
          </a:p>
        </p:txBody>
      </p:sp>
      <p:pic>
        <p:nvPicPr>
          <p:cNvPr id="3074" name="Picture 2" descr="https://upload.wikimedia.org/wikipedia/commons/d/dc/Anzor_Muzaev_July_27%2C_2020_cropp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31975">
            <a:off x="2719052" y="329766"/>
            <a:ext cx="3428991" cy="4453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64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816201"/>
              </p:ext>
            </p:extLst>
          </p:nvPr>
        </p:nvGraphicFramePr>
        <p:xfrm>
          <a:off x="698500" y="2247900"/>
          <a:ext cx="7747000" cy="3878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Критерии признаков необъективности результатов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9048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8322947"/>
              </p:ext>
            </p:extLst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260648"/>
            <a:ext cx="7756263" cy="1656184"/>
          </a:xfrm>
        </p:spPr>
        <p:txBody>
          <a:bodyPr/>
          <a:lstStyle/>
          <a:p>
            <a:r>
              <a:rPr lang="ru-RU" sz="2000" b="1" dirty="0" smtClean="0"/>
              <a:t>Причины попадания в зону риска – завышенные результаты РАСПРЕДЕЛЕНИЕ ПЕРВИЧНЫХ БАЛЛОВ                   </a:t>
            </a:r>
            <a:r>
              <a:rPr lang="ru-RU" sz="2200" b="1" dirty="0" smtClean="0">
                <a:solidFill>
                  <a:schemeClr val="tx1"/>
                </a:solidFill>
              </a:rPr>
              <a:t>Значительное</a:t>
            </a:r>
            <a:r>
              <a:rPr lang="ru-RU" sz="1600" b="1" dirty="0" smtClean="0">
                <a:solidFill>
                  <a:schemeClr val="tx1"/>
                </a:solidFill>
              </a:rPr>
              <a:t> превышение доверительных интервалов (границы погрешности) среднего балла по школе к среднему баллу по району</a:t>
            </a:r>
            <a:endParaRPr lang="ru-RU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45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5702310"/>
              </p:ext>
            </p:extLst>
          </p:nvPr>
        </p:nvGraphicFramePr>
        <p:xfrm>
          <a:off x="698500" y="2060848"/>
          <a:ext cx="774700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202660"/>
          </a:xfrm>
        </p:spPr>
        <p:txBody>
          <a:bodyPr/>
          <a:lstStyle/>
          <a:p>
            <a:r>
              <a:rPr lang="ru-RU" sz="2800" b="1" dirty="0">
                <a:solidFill>
                  <a:srgbClr val="895D1D"/>
                </a:solidFill>
              </a:rPr>
              <a:t>Причины попадания в зону риска – завышенные результаты                              </a:t>
            </a:r>
            <a:r>
              <a:rPr lang="ru-RU" sz="2000" b="1" dirty="0" smtClean="0">
                <a:solidFill>
                  <a:schemeClr val="tx1"/>
                </a:solidFill>
              </a:rPr>
              <a:t>Присутствие «немотивированных выбросов» по предмету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18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7671013"/>
              </p:ext>
            </p:extLst>
          </p:nvPr>
        </p:nvGraphicFramePr>
        <p:xfrm>
          <a:off x="467544" y="2247900"/>
          <a:ext cx="7977956" cy="42054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8490" y="260648"/>
            <a:ext cx="7756263" cy="1656184"/>
          </a:xfrm>
        </p:spPr>
        <p:txBody>
          <a:bodyPr/>
          <a:lstStyle/>
          <a:p>
            <a:r>
              <a:rPr lang="ru-RU" sz="2000" b="1" dirty="0">
                <a:solidFill>
                  <a:srgbClr val="895D1D"/>
                </a:solidFill>
              </a:rPr>
              <a:t>Причины попадания в зону риска – завышенные </a:t>
            </a:r>
            <a:r>
              <a:rPr lang="ru-RU" sz="2000" b="1" dirty="0" smtClean="0">
                <a:solidFill>
                  <a:srgbClr val="895D1D"/>
                </a:solidFill>
              </a:rPr>
              <a:t>результаты</a:t>
            </a:r>
            <a:r>
              <a:rPr lang="ru-RU" sz="2400" b="1" dirty="0" smtClean="0">
                <a:solidFill>
                  <a:srgbClr val="895D1D"/>
                </a:solidFill>
              </a:rPr>
              <a:t>    </a:t>
            </a:r>
            <a:r>
              <a:rPr lang="ru-RU" sz="2000" b="1" dirty="0" smtClean="0">
                <a:solidFill>
                  <a:srgbClr val="895D1D"/>
                </a:solidFill>
              </a:rPr>
              <a:t>РАСПРЕДЕЛЕНИЕ </a:t>
            </a:r>
            <a:r>
              <a:rPr lang="ru-RU" sz="2000" b="1" dirty="0">
                <a:solidFill>
                  <a:srgbClr val="895D1D"/>
                </a:solidFill>
              </a:rPr>
              <a:t>ПЕРВИЧНЫХ </a:t>
            </a:r>
            <a:r>
              <a:rPr lang="ru-RU" sz="2000" b="1" dirty="0" smtClean="0">
                <a:solidFill>
                  <a:srgbClr val="895D1D"/>
                </a:solidFill>
              </a:rPr>
              <a:t>БАЛЛОВ                        </a:t>
            </a:r>
            <a:r>
              <a:rPr lang="ru-RU" sz="1800" b="1" dirty="0" smtClean="0">
                <a:solidFill>
                  <a:schemeClr val="tx1"/>
                </a:solidFill>
              </a:rPr>
              <a:t>Значительное превышение доверительных интервалов (границы погрешности) среднего балла по школе к среднему баллу по району</a:t>
            </a:r>
            <a:endParaRPr lang="ru-RU" sz="1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84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99247" y="2060849"/>
            <a:ext cx="7745505" cy="406531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Администрации ГБОУ СОШ № 4 Кусто:</a:t>
            </a:r>
          </a:p>
          <a:p>
            <a:r>
              <a:rPr lang="ru-RU" dirty="0" smtClean="0"/>
              <a:t>Разработать план мероприятий («дорожная карта») по реализации ООП ООО на основе результатов ВПР-2021с целью эффективной организации и корректировки образовательного процесса.</a:t>
            </a:r>
          </a:p>
          <a:p>
            <a:r>
              <a:rPr lang="ru-RU" dirty="0" smtClean="0"/>
              <a:t>Внести изменения в программу развития УУД в рамках ООП ООО.</a:t>
            </a:r>
          </a:p>
          <a:p>
            <a:r>
              <a:rPr lang="ru-RU" dirty="0" smtClean="0"/>
              <a:t>Внести изменения в Положение о ВСОКО ГБОУ СОШ № 4 Кусто по вопросам проведения текущей, тематической, промежуточной и итоговой аттестации.</a:t>
            </a:r>
          </a:p>
          <a:p>
            <a:r>
              <a:rPr lang="ru-RU" dirty="0" smtClean="0"/>
              <a:t>Провести анализ эффективности принятых мер, направленны х на повышение качества реализации ООП ОО (на всех уровнях).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/>
              <a:t>РЕШЕНИЕ педагогического совета (проект)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900781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99247" y="2060849"/>
            <a:ext cx="7745505" cy="406531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Учителям-предметникам ГБОУ СОШ № 4 Кусто:</a:t>
            </a:r>
          </a:p>
          <a:p>
            <a:r>
              <a:rPr lang="ru-RU" b="1" dirty="0" smtClean="0"/>
              <a:t>Провести анализ результатов </a:t>
            </a:r>
            <a:r>
              <a:rPr lang="ru-RU" dirty="0" smtClean="0"/>
              <a:t>ВПР-2021 в 5-8х классах с целью определения проблемных полей, дефицитов в виде несформированных планируемых результатов для каждого обучающегося/класса/параллели по каждому предмету, по которому проводилась процедура ВПР.</a:t>
            </a:r>
          </a:p>
          <a:p>
            <a:r>
              <a:rPr lang="ru-RU" b="1" dirty="0" smtClean="0"/>
              <a:t>Внести необходимые изменения</a:t>
            </a:r>
            <a:r>
              <a:rPr lang="ru-RU" dirty="0" smtClean="0"/>
              <a:t>, направленные на формирование и развитие несформированных у обучающихся умений, видов деятельности, характеризующих достижение планируемых результатов освоения ООП ОО</a:t>
            </a:r>
            <a:r>
              <a:rPr lang="ru-RU" dirty="0"/>
              <a:t>, </a:t>
            </a:r>
            <a:r>
              <a:rPr lang="ru-RU" dirty="0" smtClean="0"/>
              <a:t>в рабочие программы по учебному предмету/курсу, по курсам внеурочной деятельности.</a:t>
            </a:r>
          </a:p>
          <a:p>
            <a:r>
              <a:rPr lang="ru-RU" b="1" dirty="0" smtClean="0"/>
              <a:t>Оптимизировать использование </a:t>
            </a:r>
            <a:r>
              <a:rPr lang="ru-RU" dirty="0" smtClean="0"/>
              <a:t>в образовательном процессе </a:t>
            </a:r>
            <a:r>
              <a:rPr lang="ru-RU" b="1" dirty="0" smtClean="0"/>
              <a:t>методов, форм и средств обучения</a:t>
            </a:r>
            <a:r>
              <a:rPr lang="ru-RU" dirty="0" smtClean="0"/>
              <a:t>, а также использование современных педагогических технологий по учебным предметам.</a:t>
            </a:r>
          </a:p>
          <a:p>
            <a:r>
              <a:rPr lang="ru-RU" b="1" dirty="0" smtClean="0"/>
              <a:t>Обеспечить преемственность </a:t>
            </a:r>
            <a:r>
              <a:rPr lang="ru-RU" dirty="0" smtClean="0"/>
              <a:t>обучения и использование </a:t>
            </a:r>
            <a:r>
              <a:rPr lang="ru-RU" dirty="0" err="1" smtClean="0"/>
              <a:t>межпредметных</a:t>
            </a:r>
            <a:r>
              <a:rPr lang="ru-RU" dirty="0" smtClean="0"/>
              <a:t> связей, направленных на эффективное формирование у обучающихся </a:t>
            </a:r>
            <a:r>
              <a:rPr lang="ru-RU" dirty="0"/>
              <a:t>умений, видов деятельности, характеризующих достижение планируемых результатов освоения ООП </a:t>
            </a:r>
            <a:r>
              <a:rPr lang="ru-RU" dirty="0" smtClean="0"/>
              <a:t>ОО.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/>
              <a:t>РЕШЕНИЕ педагогического совета (проект)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29850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99247" y="1988840"/>
            <a:ext cx="7745505" cy="424847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Учителям-предметникам ГБОУ СОШ № 4 Кусто:</a:t>
            </a:r>
          </a:p>
          <a:p>
            <a:r>
              <a:rPr lang="ru-RU" b="1" dirty="0" smtClean="0"/>
              <a:t>Разработать</a:t>
            </a:r>
            <a:r>
              <a:rPr lang="ru-RU" dirty="0" smtClean="0"/>
              <a:t> (при необходимости) </a:t>
            </a:r>
            <a:r>
              <a:rPr lang="ru-RU" b="1" dirty="0" smtClean="0"/>
              <a:t>индивидуальные образовательные маршруты</a:t>
            </a:r>
            <a:r>
              <a:rPr lang="ru-RU" dirty="0" smtClean="0"/>
              <a:t> для обучающихся на основе данных о выполнении отдельных заданий ВПР, что позволит организовать и реализовать индивидуальную и совместную самостоятельную работу обучающихся в урочной и внеурочной деятельности.</a:t>
            </a:r>
          </a:p>
          <a:p>
            <a:r>
              <a:rPr lang="ru-RU" b="1" dirty="0" smtClean="0"/>
              <a:t>Провести учебные занятия </a:t>
            </a:r>
            <a:r>
              <a:rPr lang="ru-RU" dirty="0" smtClean="0"/>
              <a:t>с учётом соответствующих изменений, внесённых в рабочие программы по учебному предмету/учебному курсу/курсу внеурочной деятельности.</a:t>
            </a:r>
          </a:p>
          <a:p>
            <a:r>
              <a:rPr lang="ru-RU" b="1" dirty="0" smtClean="0"/>
              <a:t>Включить</a:t>
            </a:r>
            <a:r>
              <a:rPr lang="ru-RU" dirty="0" smtClean="0"/>
              <a:t> в состав учебных занятий для проведения текущего, тематического, промежуточного контроля обучающихся </a:t>
            </a:r>
            <a:r>
              <a:rPr lang="ru-RU" b="1" dirty="0" smtClean="0"/>
              <a:t>задания</a:t>
            </a:r>
            <a:r>
              <a:rPr lang="ru-RU" dirty="0" smtClean="0"/>
              <a:t> для оценки несформированных умений и видов деятельности.</a:t>
            </a:r>
          </a:p>
          <a:p>
            <a:r>
              <a:rPr lang="ru-RU" b="1" dirty="0" smtClean="0"/>
              <a:t>Провести анализ </a:t>
            </a:r>
            <a:r>
              <a:rPr lang="ru-RU" dirty="0" smtClean="0"/>
              <a:t>результатов текущего, тематического и промежуточного контроля с целью оценки достижения планируемых результатов освоения ООП ОО.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/>
              <a:t>РЕШЕНИЕ педагогического совета (проект)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29332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 smtClean="0"/>
              <a:t>О ликвидации академической задолженности</a:t>
            </a:r>
            <a:endParaRPr lang="ru-RU" sz="2400" b="1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238991263"/>
              </p:ext>
            </p:extLst>
          </p:nvPr>
        </p:nvGraphicFramePr>
        <p:xfrm>
          <a:off x="611560" y="1196752"/>
          <a:ext cx="8136904" cy="5445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8602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5394323"/>
              </p:ext>
            </p:extLst>
          </p:nvPr>
        </p:nvGraphicFramePr>
        <p:xfrm>
          <a:off x="698500" y="2247900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Ликвидация академической задолженности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41300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2896726"/>
              </p:ext>
            </p:extLst>
          </p:nvPr>
        </p:nvGraphicFramePr>
        <p:xfrm>
          <a:off x="1397000" y="2564904"/>
          <a:ext cx="7747000" cy="3878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/>
              <a:t>Успеваемость и качество обучения по школе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12407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731" y="5805264"/>
            <a:ext cx="7767021" cy="576064"/>
          </a:xfrm>
        </p:spPr>
        <p:txBody>
          <a:bodyPr/>
          <a:lstStyle/>
          <a:p>
            <a:pPr algn="r"/>
            <a:r>
              <a:rPr lang="ru-RU" sz="2000" b="1" dirty="0" smtClean="0"/>
              <a:t>Теодор Бернард де </a:t>
            </a:r>
            <a:r>
              <a:rPr lang="ru-RU" sz="2000" b="1" dirty="0" err="1" smtClean="0"/>
              <a:t>Хёвель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«КЛАСС»</a:t>
            </a:r>
            <a:endParaRPr lang="ru-RU" sz="2000" b="1" dirty="0"/>
          </a:p>
        </p:txBody>
      </p:sp>
      <p:pic>
        <p:nvPicPr>
          <p:cNvPr id="5" name="Рисунок 4" descr="Семейные дела де Хёвеля. Путешествие в детство?"/>
          <p:cNvPicPr>
            <a:picLocks noGrp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7" b="3447"/>
          <a:stretch>
            <a:fillRect/>
          </a:stretch>
        </p:blipFill>
        <p:spPr bwMode="auto">
          <a:xfrm rot="240000">
            <a:off x="1350147" y="405799"/>
            <a:ext cx="6869305" cy="523826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8489" y="5949280"/>
            <a:ext cx="7756264" cy="43204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565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8489" y="5589240"/>
            <a:ext cx="7756264" cy="539928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dirty="0" smtClean="0"/>
              <a:t>Р. Харрис</a:t>
            </a:r>
          </a:p>
          <a:p>
            <a:pPr algn="r"/>
            <a:r>
              <a:rPr lang="ru-RU" dirty="0" smtClean="0"/>
              <a:t>«ШКОЛЬНОЕ СОБРАНИЕ»</a:t>
            </a:r>
            <a:endParaRPr lang="ru-RU" dirty="0"/>
          </a:p>
        </p:txBody>
      </p:sp>
      <p:pic>
        <p:nvPicPr>
          <p:cNvPr id="3074" name="Picture 2" descr="C:\Натали\ВПР_2020_весна\ВПР_2021_весна\5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60648"/>
            <a:ext cx="7812868" cy="528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72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731" y="5661248"/>
            <a:ext cx="7767021" cy="504056"/>
          </a:xfrm>
        </p:spPr>
        <p:txBody>
          <a:bodyPr/>
          <a:lstStyle/>
          <a:p>
            <a:pPr algn="r"/>
            <a:r>
              <a:rPr lang="ru-RU" sz="1800" dirty="0" smtClean="0"/>
              <a:t>Ральф </a:t>
            </a:r>
            <a:r>
              <a:rPr lang="ru-RU" sz="1800" dirty="0" err="1" smtClean="0"/>
              <a:t>Хёдлей</a:t>
            </a:r>
            <a:endParaRPr lang="ru-RU" sz="1800" dirty="0"/>
          </a:p>
        </p:txBody>
      </p:sp>
      <p:pic>
        <p:nvPicPr>
          <p:cNvPr id="4102" name="Picture 6" descr="Художник Ralph Hedley (1851-1913). Обсуждение на LiveInternet - Российский  Сервис Онлайн-Дневников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05" b="19105"/>
          <a:stretch>
            <a:fillRect/>
          </a:stretch>
        </p:blipFill>
        <p:spPr bwMode="auto">
          <a:xfrm rot="240000">
            <a:off x="1520386" y="215434"/>
            <a:ext cx="6939360" cy="523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8489" y="5949280"/>
            <a:ext cx="7756264" cy="288032"/>
          </a:xfrm>
        </p:spPr>
        <p:txBody>
          <a:bodyPr>
            <a:normAutofit fontScale="92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758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Overr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Overr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Красный и оранжевый">
    <a:dk1>
      <a:sysClr val="windowText" lastClr="000000"/>
    </a:dk1>
    <a:lt1>
      <a:sysClr val="window" lastClr="FFFFFF"/>
    </a:lt1>
    <a:dk2>
      <a:srgbClr val="505046"/>
    </a:dk2>
    <a:lt2>
      <a:srgbClr val="EEECE1"/>
    </a:lt2>
    <a:accent1>
      <a:srgbClr val="E84C22"/>
    </a:accent1>
    <a:accent2>
      <a:srgbClr val="FFBD47"/>
    </a:accent2>
    <a:accent3>
      <a:srgbClr val="B64926"/>
    </a:accent3>
    <a:accent4>
      <a:srgbClr val="FF8427"/>
    </a:accent4>
    <a:accent5>
      <a:srgbClr val="CC9900"/>
    </a:accent5>
    <a:accent6>
      <a:srgbClr val="B22600"/>
    </a:accent6>
    <a:hlink>
      <a:srgbClr val="CC9900"/>
    </a:hlink>
    <a:folHlink>
      <a:srgbClr val="666699"/>
    </a:folHlink>
  </a:clrScheme>
  <a:fontScheme name="Стандартная">
    <a:majorFont>
      <a:latin typeface="Calibri Light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Красный и оранжевый">
    <a:dk1>
      <a:sysClr val="windowText" lastClr="000000"/>
    </a:dk1>
    <a:lt1>
      <a:sysClr val="window" lastClr="FFFFFF"/>
    </a:lt1>
    <a:dk2>
      <a:srgbClr val="505046"/>
    </a:dk2>
    <a:lt2>
      <a:srgbClr val="EEECE1"/>
    </a:lt2>
    <a:accent1>
      <a:srgbClr val="E84C22"/>
    </a:accent1>
    <a:accent2>
      <a:srgbClr val="FFBD47"/>
    </a:accent2>
    <a:accent3>
      <a:srgbClr val="B64926"/>
    </a:accent3>
    <a:accent4>
      <a:srgbClr val="FF8427"/>
    </a:accent4>
    <a:accent5>
      <a:srgbClr val="CC9900"/>
    </a:accent5>
    <a:accent6>
      <a:srgbClr val="B22600"/>
    </a:accent6>
    <a:hlink>
      <a:srgbClr val="CC9900"/>
    </a:hlink>
    <a:folHlink>
      <a:srgbClr val="666699"/>
    </a:folHlink>
  </a:clrScheme>
  <a:fontScheme name="Стандартная">
    <a:majorFont>
      <a:latin typeface="Calibri Light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Твердый переплет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  <a:fontScheme name="Твердый переплет">
    <a:majorFont>
      <a:latin typeface="Book Antiqua"/>
      <a:ea typeface=""/>
      <a:cs typeface=""/>
      <a:font script="Grek" typeface="Times New Roman"/>
      <a:font script="Cyrl" typeface="Times New Roman"/>
      <a:font script="Jpan" typeface="HGS明朝E"/>
      <a:font script="Hang" typeface="궁서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Book Antiqua"/>
      <a:ea typeface=""/>
      <a:cs typeface=""/>
      <a:font script="Grek" typeface="Times New Roman"/>
      <a:font script="Cyrl" typeface="Times New Roman"/>
      <a:font script="Jpan" typeface="HGS明朝E"/>
      <a:font script="Hang" typeface="돋움"/>
      <a:font script="Hans" typeface="宋体"/>
      <a:font script="Hant" typeface="新細明體"/>
      <a:font script="Arab" typeface="Times New Roman"/>
      <a:font script="Hebr" typeface="David"/>
      <a:font script="Thai" typeface="Eucrosia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inorFont>
  </a:fontScheme>
  <a:fmtScheme name="Твердый переплет">
    <a:fillStyleLst>
      <a:solidFill>
        <a:schemeClr val="phClr"/>
      </a:solidFill>
      <a:solidFill>
        <a:schemeClr val="phClr">
          <a:tint val="68000"/>
          <a:shade val="94000"/>
          <a:satMod val="300000"/>
          <a:lumMod val="110000"/>
        </a:schemeClr>
      </a:solidFill>
      <a:gradFill rotWithShape="1">
        <a:gsLst>
          <a:gs pos="0">
            <a:schemeClr val="phClr">
              <a:tint val="94000"/>
              <a:satMod val="180000"/>
              <a:lumMod val="98000"/>
            </a:schemeClr>
          </a:gs>
          <a:gs pos="100000">
            <a:schemeClr val="phClr">
              <a:satMod val="130000"/>
            </a:schemeClr>
          </a:gs>
        </a:gsLst>
        <a:lin ang="5160000" scaled="0"/>
      </a:gradFill>
    </a:fillStyleLst>
    <a:lnStyleLst>
      <a:ln w="12700" cap="flat" cmpd="sng" algn="ctr">
        <a:solidFill>
          <a:schemeClr val="phClr">
            <a:shade val="90000"/>
            <a:lumMod val="90000"/>
          </a:schemeClr>
        </a:solidFill>
        <a:prstDash val="solid"/>
      </a:ln>
      <a:ln w="19050" cap="flat" cmpd="sng" algn="ctr">
        <a:solidFill>
          <a:schemeClr val="phClr">
            <a:shade val="75000"/>
            <a:lumMod val="9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38100" dist="12700" dir="5400000" rotWithShape="0">
            <a:srgbClr val="000000">
              <a:alpha val="15000"/>
            </a:srgbClr>
          </a:outerShdw>
        </a:effectLst>
      </a:effectStyle>
      <a:effectStyle>
        <a:effectLst>
          <a:outerShdw blurRad="50800" dist="25400" dir="5400000" rotWithShape="0">
            <a:srgbClr val="000000">
              <a:alpha val="46000"/>
            </a:srgbClr>
          </a:outerShdw>
        </a:effectLst>
      </a:effectStyle>
      <a:effectStyle>
        <a:effectLst>
          <a:outerShdw blurRad="50800" dist="25400" dir="5400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400000"/>
          </a:lightRig>
        </a:scene3d>
        <a:sp3d>
          <a:bevelT w="25400" h="25400"/>
        </a:sp3d>
      </a:effectStyle>
    </a:effectStyleLst>
    <a:bgFillStyleLst>
      <a:solidFill>
        <a:schemeClr val="phClr">
          <a:tint val="96000"/>
          <a:lumMod val="110000"/>
        </a:schemeClr>
      </a:solidFill>
      <a:blipFill rotWithShape="1">
        <a:blip xmlns:r="http://schemas.openxmlformats.org/officeDocument/2006/relationships" r:embed="rId1">
          <a:duotone>
            <a:schemeClr val="phClr">
              <a:tint val="93000"/>
              <a:shade val="20000"/>
            </a:schemeClr>
            <a:schemeClr val="phClr">
              <a:tint val="90000"/>
              <a:shade val="85000"/>
              <a:satMod val="115000"/>
            </a:schemeClr>
          </a:duotone>
        </a:blip>
        <a:tile tx="0" ty="0" sx="60000" sy="60000" flip="none" algn="tl"/>
      </a:blipFill>
      <a:blipFill rotWithShape="1">
        <a:blip xmlns:r="http://schemas.openxmlformats.org/officeDocument/2006/relationships" r:embed="rId2">
          <a:duotone>
            <a:schemeClr val="phClr">
              <a:shade val="50000"/>
              <a:satMod val="340000"/>
              <a:lumMod val="40000"/>
            </a:schemeClr>
            <a:schemeClr val="phClr">
              <a:tint val="92000"/>
              <a:shade val="94000"/>
              <a:hueMod val="110000"/>
              <a:satMod val="236000"/>
              <a:lumMod val="120000"/>
            </a:schemeClr>
          </a:duotone>
        </a:blip>
        <a:stretch/>
      </a:blipFill>
    </a:bgFillStyleLst>
  </a:fmtScheme>
</a:themeOverride>
</file>

<file path=ppt/theme/themeOverride4.xml><?xml version="1.0" encoding="utf-8"?>
<a:themeOverride xmlns:a="http://schemas.openxmlformats.org/drawingml/2006/main">
  <a:clrScheme name="Твердый переплет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  <a:fontScheme name="Твердый переплет">
    <a:majorFont>
      <a:latin typeface="Book Antiqua"/>
      <a:ea typeface=""/>
      <a:cs typeface=""/>
      <a:font script="Grek" typeface="Times New Roman"/>
      <a:font script="Cyrl" typeface="Times New Roman"/>
      <a:font script="Jpan" typeface="HGS明朝E"/>
      <a:font script="Hang" typeface="궁서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Book Antiqua"/>
      <a:ea typeface=""/>
      <a:cs typeface=""/>
      <a:font script="Grek" typeface="Times New Roman"/>
      <a:font script="Cyrl" typeface="Times New Roman"/>
      <a:font script="Jpan" typeface="HGS明朝E"/>
      <a:font script="Hang" typeface="돋움"/>
      <a:font script="Hans" typeface="宋体"/>
      <a:font script="Hant" typeface="新細明體"/>
      <a:font script="Arab" typeface="Times New Roman"/>
      <a:font script="Hebr" typeface="David"/>
      <a:font script="Thai" typeface="Eucrosia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inorFont>
  </a:fontScheme>
  <a:fmtScheme name="Твердый переплет">
    <a:fillStyleLst>
      <a:solidFill>
        <a:schemeClr val="phClr"/>
      </a:solidFill>
      <a:solidFill>
        <a:schemeClr val="phClr">
          <a:tint val="68000"/>
          <a:shade val="94000"/>
          <a:satMod val="300000"/>
          <a:lumMod val="110000"/>
        </a:schemeClr>
      </a:solidFill>
      <a:gradFill rotWithShape="1">
        <a:gsLst>
          <a:gs pos="0">
            <a:schemeClr val="phClr">
              <a:tint val="94000"/>
              <a:satMod val="180000"/>
              <a:lumMod val="98000"/>
            </a:schemeClr>
          </a:gs>
          <a:gs pos="100000">
            <a:schemeClr val="phClr">
              <a:satMod val="130000"/>
            </a:schemeClr>
          </a:gs>
        </a:gsLst>
        <a:lin ang="5160000" scaled="0"/>
      </a:gradFill>
    </a:fillStyleLst>
    <a:lnStyleLst>
      <a:ln w="12700" cap="flat" cmpd="sng" algn="ctr">
        <a:solidFill>
          <a:schemeClr val="phClr">
            <a:shade val="90000"/>
            <a:lumMod val="90000"/>
          </a:schemeClr>
        </a:solidFill>
        <a:prstDash val="solid"/>
      </a:ln>
      <a:ln w="19050" cap="flat" cmpd="sng" algn="ctr">
        <a:solidFill>
          <a:schemeClr val="phClr">
            <a:shade val="75000"/>
            <a:lumMod val="9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38100" dist="12700" dir="5400000" rotWithShape="0">
            <a:srgbClr val="000000">
              <a:alpha val="15000"/>
            </a:srgbClr>
          </a:outerShdw>
        </a:effectLst>
      </a:effectStyle>
      <a:effectStyle>
        <a:effectLst>
          <a:outerShdw blurRad="50800" dist="25400" dir="5400000" rotWithShape="0">
            <a:srgbClr val="000000">
              <a:alpha val="46000"/>
            </a:srgbClr>
          </a:outerShdw>
        </a:effectLst>
      </a:effectStyle>
      <a:effectStyle>
        <a:effectLst>
          <a:outerShdw blurRad="50800" dist="25400" dir="5400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400000"/>
          </a:lightRig>
        </a:scene3d>
        <a:sp3d>
          <a:bevelT w="25400" h="25400"/>
        </a:sp3d>
      </a:effectStyle>
    </a:effectStyleLst>
    <a:bgFillStyleLst>
      <a:solidFill>
        <a:schemeClr val="phClr">
          <a:tint val="96000"/>
          <a:lumMod val="110000"/>
        </a:schemeClr>
      </a:solidFill>
      <a:blipFill rotWithShape="1">
        <a:blip xmlns:r="http://schemas.openxmlformats.org/officeDocument/2006/relationships" r:embed="rId1">
          <a:duotone>
            <a:schemeClr val="phClr">
              <a:tint val="93000"/>
              <a:shade val="20000"/>
            </a:schemeClr>
            <a:schemeClr val="phClr">
              <a:tint val="90000"/>
              <a:shade val="85000"/>
              <a:satMod val="115000"/>
            </a:schemeClr>
          </a:duotone>
        </a:blip>
        <a:tile tx="0" ty="0" sx="60000" sy="60000" flip="none" algn="tl"/>
      </a:blipFill>
      <a:blipFill rotWithShape="1">
        <a:blip xmlns:r="http://schemas.openxmlformats.org/officeDocument/2006/relationships" r:embed="rId2">
          <a:duotone>
            <a:schemeClr val="phClr">
              <a:shade val="50000"/>
              <a:satMod val="340000"/>
              <a:lumMod val="40000"/>
            </a:schemeClr>
            <a:schemeClr val="phClr">
              <a:tint val="92000"/>
              <a:shade val="94000"/>
              <a:hueMod val="110000"/>
              <a:satMod val="236000"/>
              <a:lumMod val="120000"/>
            </a:schemeClr>
          </a:duotone>
        </a:blip>
        <a:stretch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3561</TotalTime>
  <Words>1958</Words>
  <Application>Microsoft Office PowerPoint</Application>
  <PresentationFormat>Экран (4:3)</PresentationFormat>
  <Paragraphs>507</Paragraphs>
  <Slides>42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9" baseType="lpstr">
      <vt:lpstr>Arial</vt:lpstr>
      <vt:lpstr>Book Antiqua</vt:lpstr>
      <vt:lpstr>Calibri</vt:lpstr>
      <vt:lpstr>Symbol</vt:lpstr>
      <vt:lpstr>Times New Roman</vt:lpstr>
      <vt:lpstr>Wingdings</vt:lpstr>
      <vt:lpstr>Твердый переплет</vt:lpstr>
      <vt:lpstr>Итоги ВПР-2021. Использование результатов ВПР в управлении качеством образования</vt:lpstr>
      <vt:lpstr>ВСОКО – внутренняя система оценки качества образования</vt:lpstr>
      <vt:lpstr>Оценка образовательных результатов обучающихся</vt:lpstr>
      <vt:lpstr>Формы оценки достижения ПРЕДМЕТНЫХ образовательных результатов</vt:lpstr>
      <vt:lpstr>ВПР</vt:lpstr>
      <vt:lpstr>Использование результатов ВПР</vt:lpstr>
      <vt:lpstr>Использование результатов ВПР</vt:lpstr>
      <vt:lpstr>ВПР-2021_весна_01.03-21.05                          Приказ Рособрнадзора от 11.02.2021 № 119</vt:lpstr>
      <vt:lpstr>Участники ВПР 2021_весна 4-8, 11 классы (по факту)  </vt:lpstr>
      <vt:lpstr>Результаты участия ГБОУ СОШ № 4 Кусто в мониторинге. ВПР-2021_весна</vt:lpstr>
      <vt:lpstr>Целью анализа результатов ВПР является подготовка материалов для принятия управленческих решений в рамках ВСОКО ГБОУ СОШ № 4 Кусто</vt:lpstr>
      <vt:lpstr>РЕЗУЛЬТАТЫ ВПР 2021_весна. 5-8, 11 КЛАССЫ ВЫПОЛНЕНИЕ ЗАДАНИЙ. НАЛИЧИЕ МАРКЕРОВ* Количество отчётов: 29 В скобках – количество заданий в работе </vt:lpstr>
      <vt:lpstr>РЕЗУЛЬТАТЫ ВПР 2021_весна. 5-8, 11 КЛАССЫ ВЫПОЛНЕНИЕ ЗАДАНИЙ. НАЛИЧИЕ МАРКЕРОВ* Количество отчётов: 29                                                                                  В скобках – доля,% заданий-дефицитов </vt:lpstr>
      <vt:lpstr>РЕЗУЛЬТАТЫ ВПР 2021_весна. 5-8, 11 КЛАССЫ КОЛИЧЕСТВО МАРКЕРОВ* НИЗКИХ РЕЗУЛЬТАТОВ Количество отчётов: 32 </vt:lpstr>
      <vt:lpstr>Результаты ВПР по предметам_11 класс</vt:lpstr>
      <vt:lpstr>Результаты ВПР по предметам_5 класс</vt:lpstr>
      <vt:lpstr>Результаты ВПР-2021 по всем предметам, 5 класс (НА ВСЕХ УРОВНЯХ)</vt:lpstr>
      <vt:lpstr>Результаты ВПР-2021 по всем предметам, 5 класс (НА ВСЕХ УРОВНЯХ)</vt:lpstr>
      <vt:lpstr>Результаты ВПР-2021 по всем предметам, 7 класс</vt:lpstr>
      <vt:lpstr>Результаты ВПР-2021 по всем предметам, 7 класс (НА ВСЕХ УРОВНЯХ)</vt:lpstr>
      <vt:lpstr>Результаты ВПР-2021 по АНГЛИЙСКОМУ ЯЗЫКУ. 11 класс (НА ВСЕХ УРОВНЯХ) </vt:lpstr>
      <vt:lpstr>Результаты ВПР-2021 по ФРАНЦУЗСКОМУ ЯЗЫКУ. 7 класс (НА ВСЕХ УРОВНЯХ) </vt:lpstr>
      <vt:lpstr>Результаты ВПР-2021 по ФРАНЦУЗСКОМУ ЯЗЫКУ. 11 класс (НА ВСЕХ УРОВНЯХ) </vt:lpstr>
      <vt:lpstr>Результаты ВПР по ХИМИИ. 11 класс    (НА ВСЕХ УРОВНЯХ) </vt:lpstr>
      <vt:lpstr>Результаты ВПР по ХИМИИ. 8 класс    (НА ВСЕХ УРОВНЯХ) </vt:lpstr>
      <vt:lpstr>Результаты ВПР 2021. 5 класс                    Сравнение отметок с отметками по журналу: БИОЛОГИЯ, ИСТОРИЯ, МАТЕМАТИКА, РУССКИЙ ЯЗЫК</vt:lpstr>
      <vt:lpstr>Результаты ВПР 2021. 5-8 классы                    Сравнение отметок с отметками по журналу: МАТЕМАТИКА</vt:lpstr>
      <vt:lpstr>Сергей Кравцов, министр Минпросвещения  Опубликованы списки школ, которые необъективно провели ВПР в 2021 г.</vt:lpstr>
      <vt:lpstr>АНЗОР МУЗАЕВ, руководитель Рособрнадзора</vt:lpstr>
      <vt:lpstr>Критерии признаков необъективности результатов</vt:lpstr>
      <vt:lpstr>Причины попадания в зону риска – завышенные результаты РАСПРЕДЕЛЕНИЕ ПЕРВИЧНЫХ БАЛЛОВ                   Значительное превышение доверительных интервалов (границы погрешности) среднего балла по школе к среднему баллу по району</vt:lpstr>
      <vt:lpstr>Причины попадания в зону риска – завышенные результаты                              Присутствие «немотивированных выбросов» по предмету</vt:lpstr>
      <vt:lpstr>Причины попадания в зону риска – завышенные результаты    РАСПРЕДЕЛЕНИЕ ПЕРВИЧНЫХ БАЛЛОВ                        Значительное превышение доверительных интервалов (границы погрешности) среднего балла по школе к среднему баллу по району</vt:lpstr>
      <vt:lpstr>РЕШЕНИЕ педагогического совета (проект)</vt:lpstr>
      <vt:lpstr>РЕШЕНИЕ педагогического совета (проект)</vt:lpstr>
      <vt:lpstr>РЕШЕНИЕ педагогического совета (проект)</vt:lpstr>
      <vt:lpstr>О ликвидации академической задолженности</vt:lpstr>
      <vt:lpstr>Ликвидация академической задолженности</vt:lpstr>
      <vt:lpstr>Успеваемость и качество обучения по школе</vt:lpstr>
      <vt:lpstr>Теодор Бернард де Хёвель «КЛАСС»</vt:lpstr>
      <vt:lpstr>Презентация PowerPoint</vt:lpstr>
      <vt:lpstr>Ральф Хёдлей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Анализируем урок в соответствии с новыми стандартами</dc:title>
  <dc:creator>Admin</dc:creator>
  <cp:lastModifiedBy>Наталья Прокофьева</cp:lastModifiedBy>
  <cp:revision>179</cp:revision>
  <cp:lastPrinted>2021-08-30T13:21:28Z</cp:lastPrinted>
  <dcterms:created xsi:type="dcterms:W3CDTF">2016-03-17T15:11:55Z</dcterms:created>
  <dcterms:modified xsi:type="dcterms:W3CDTF">2022-04-22T07:32:41Z</dcterms:modified>
</cp:coreProperties>
</file>